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2"/>
  </p:notesMasterIdLst>
  <p:handoutMasterIdLst>
    <p:handoutMasterId r:id="rId23"/>
  </p:handoutMasterIdLst>
  <p:sldIdLst>
    <p:sldId id="282" r:id="rId5"/>
    <p:sldId id="293" r:id="rId6"/>
    <p:sldId id="283" r:id="rId7"/>
    <p:sldId id="291" r:id="rId8"/>
    <p:sldId id="297" r:id="rId9"/>
    <p:sldId id="284" r:id="rId10"/>
    <p:sldId id="294" r:id="rId11"/>
    <p:sldId id="299" r:id="rId12"/>
    <p:sldId id="300" r:id="rId13"/>
    <p:sldId id="301" r:id="rId14"/>
    <p:sldId id="302" r:id="rId15"/>
    <p:sldId id="303" r:id="rId16"/>
    <p:sldId id="298" r:id="rId17"/>
    <p:sldId id="304" r:id="rId18"/>
    <p:sldId id="305" r:id="rId19"/>
    <p:sldId id="306" r:id="rId20"/>
    <p:sldId id="29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5" autoAdjust="0"/>
    <p:restoredTop sz="94631" autoAdjust="0"/>
  </p:normalViewPr>
  <p:slideViewPr>
    <p:cSldViewPr snapToGrid="0">
      <p:cViewPr>
        <p:scale>
          <a:sx n="57" d="100"/>
          <a:sy n="57" d="100"/>
        </p:scale>
        <p:origin x="429" y="831"/>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242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E233AE-FD79-4FBF-92CA-EECC17FEF99B}" type="doc">
      <dgm:prSet loTypeId="urn:microsoft.com/office/officeart/2008/layout/IncreasingCircleProcess" loCatId="process" qsTypeId="urn:microsoft.com/office/officeart/2005/8/quickstyle/simple1" qsCatId="simple" csTypeId="urn:microsoft.com/office/officeart/2005/8/colors/accent1_2" csCatId="accent1" phldr="1"/>
      <dgm:spPr/>
      <dgm:t>
        <a:bodyPr/>
        <a:lstStyle/>
        <a:p>
          <a:endParaRPr lang="en-US"/>
        </a:p>
      </dgm:t>
    </dgm:pt>
    <dgm:pt modelId="{F9D54C54-7660-44F3-8497-48271614C84B}">
      <dgm:prSet phldrT="[Text]" custT="1"/>
      <dgm:spPr/>
      <dgm:t>
        <a:bodyPr/>
        <a:lstStyle/>
        <a:p>
          <a:r>
            <a:rPr lang="en-US" sz="2400" b="1" dirty="0"/>
            <a:t>Data Collection</a:t>
          </a:r>
        </a:p>
      </dgm:t>
    </dgm:pt>
    <dgm:pt modelId="{BF86E997-4CC5-41F7-9813-C88A9563578A}" type="parTrans" cxnId="{BF44728E-B98E-466E-8D8B-C61E333BAEDC}">
      <dgm:prSet/>
      <dgm:spPr/>
      <dgm:t>
        <a:bodyPr/>
        <a:lstStyle/>
        <a:p>
          <a:endParaRPr lang="en-US"/>
        </a:p>
      </dgm:t>
    </dgm:pt>
    <dgm:pt modelId="{6F98EB05-7C5D-42CD-BE3A-6DC7B03F0058}" type="sibTrans" cxnId="{BF44728E-B98E-466E-8D8B-C61E333BAEDC}">
      <dgm:prSet/>
      <dgm:spPr/>
      <dgm:t>
        <a:bodyPr/>
        <a:lstStyle/>
        <a:p>
          <a:endParaRPr lang="en-US"/>
        </a:p>
      </dgm:t>
    </dgm:pt>
    <dgm:pt modelId="{6C8B4AC2-1564-4049-84B7-17F0B612A5F4}">
      <dgm:prSet phldrT="[Text]" custT="1"/>
      <dgm:spPr/>
      <dgm:t>
        <a:bodyPr/>
        <a:lstStyle/>
        <a:p>
          <a:pPr>
            <a:buFont typeface="Wingdings" panose="05000000000000000000" pitchFamily="2" charset="2"/>
            <a:buChar char="ü"/>
          </a:pPr>
          <a:r>
            <a:rPr lang="en-US" sz="1400" dirty="0">
              <a:latin typeface="+mj-lt"/>
            </a:rPr>
            <a:t>PA County, Municipalities Data</a:t>
          </a:r>
        </a:p>
      </dgm:t>
    </dgm:pt>
    <dgm:pt modelId="{F3E5FD1E-3547-4B3A-9762-10F6AE2E655E}" type="parTrans" cxnId="{B3188D0F-9B82-4A97-B01F-9F4FF830D65F}">
      <dgm:prSet/>
      <dgm:spPr/>
      <dgm:t>
        <a:bodyPr/>
        <a:lstStyle/>
        <a:p>
          <a:endParaRPr lang="en-US"/>
        </a:p>
      </dgm:t>
    </dgm:pt>
    <dgm:pt modelId="{86C13447-C2C4-49D6-B805-BA6A0858D25F}" type="sibTrans" cxnId="{B3188D0F-9B82-4A97-B01F-9F4FF830D65F}">
      <dgm:prSet/>
      <dgm:spPr/>
      <dgm:t>
        <a:bodyPr/>
        <a:lstStyle/>
        <a:p>
          <a:endParaRPr lang="en-US"/>
        </a:p>
      </dgm:t>
    </dgm:pt>
    <dgm:pt modelId="{36A94A03-F5B7-4749-816F-58BD13D1B5B3}">
      <dgm:prSet phldrT="[Text]" custT="1"/>
      <dgm:spPr/>
      <dgm:t>
        <a:bodyPr/>
        <a:lstStyle/>
        <a:p>
          <a:r>
            <a:rPr lang="en-US" sz="2400" b="1" dirty="0"/>
            <a:t>Exploratory Data Analysis</a:t>
          </a:r>
        </a:p>
      </dgm:t>
    </dgm:pt>
    <dgm:pt modelId="{0CA19636-6991-4F02-A79E-CD05C472EDFC}" type="parTrans" cxnId="{F7B2D0BB-F54E-43D1-8F29-1832667CC676}">
      <dgm:prSet/>
      <dgm:spPr/>
      <dgm:t>
        <a:bodyPr/>
        <a:lstStyle/>
        <a:p>
          <a:endParaRPr lang="en-US"/>
        </a:p>
      </dgm:t>
    </dgm:pt>
    <dgm:pt modelId="{83CC73DB-CA1A-42C7-97CA-4DC006973EB1}" type="sibTrans" cxnId="{F7B2D0BB-F54E-43D1-8F29-1832667CC676}">
      <dgm:prSet/>
      <dgm:spPr/>
      <dgm:t>
        <a:bodyPr/>
        <a:lstStyle/>
        <a:p>
          <a:endParaRPr lang="en-US"/>
        </a:p>
      </dgm:t>
    </dgm:pt>
    <dgm:pt modelId="{50371E1B-7D85-47AA-94B3-8588AF28DE10}">
      <dgm:prSet phldrT="[Text]" custT="1"/>
      <dgm:spPr/>
      <dgm:t>
        <a:bodyPr/>
        <a:lstStyle/>
        <a:p>
          <a:pPr algn="l">
            <a:buFont typeface="Arial" panose="020B0604020202020204" pitchFamily="34" charset="0"/>
            <a:buChar char="•"/>
          </a:pPr>
          <a:r>
            <a:rPr lang="en-US" sz="1400" dirty="0">
              <a:latin typeface="+mj-lt"/>
            </a:rPr>
            <a:t>Data Visualization</a:t>
          </a:r>
        </a:p>
      </dgm:t>
    </dgm:pt>
    <dgm:pt modelId="{B70A3ACF-5228-433D-9814-0BC160C52314}" type="parTrans" cxnId="{9A0F1BDA-6CAA-4661-9B00-3A1E14E3B043}">
      <dgm:prSet/>
      <dgm:spPr/>
      <dgm:t>
        <a:bodyPr/>
        <a:lstStyle/>
        <a:p>
          <a:endParaRPr lang="en-US"/>
        </a:p>
      </dgm:t>
    </dgm:pt>
    <dgm:pt modelId="{52DCBEE6-61B5-44C1-B1A6-500664DF9227}" type="sibTrans" cxnId="{9A0F1BDA-6CAA-4661-9B00-3A1E14E3B043}">
      <dgm:prSet/>
      <dgm:spPr/>
      <dgm:t>
        <a:bodyPr/>
        <a:lstStyle/>
        <a:p>
          <a:endParaRPr lang="en-US"/>
        </a:p>
      </dgm:t>
    </dgm:pt>
    <dgm:pt modelId="{5C143BCC-3B7E-4BA8-A27F-35BD22E5FC86}">
      <dgm:prSet phldrT="[Text]" custT="1"/>
      <dgm:spPr/>
      <dgm:t>
        <a:bodyPr/>
        <a:lstStyle/>
        <a:p>
          <a:pPr>
            <a:buFont typeface="Wingdings" panose="05000000000000000000" pitchFamily="2" charset="2"/>
            <a:buChar char="ü"/>
          </a:pPr>
          <a:r>
            <a:rPr lang="en-US" sz="1400" dirty="0">
              <a:latin typeface="+mj-lt"/>
            </a:rPr>
            <a:t>Population Data</a:t>
          </a:r>
        </a:p>
      </dgm:t>
    </dgm:pt>
    <dgm:pt modelId="{84970DE7-3B29-4BC9-ADF6-672313DCACAB}" type="parTrans" cxnId="{22E27A3A-6B4C-44C3-9DB4-76920D055BC2}">
      <dgm:prSet/>
      <dgm:spPr/>
      <dgm:t>
        <a:bodyPr/>
        <a:lstStyle/>
        <a:p>
          <a:endParaRPr lang="en-US"/>
        </a:p>
      </dgm:t>
    </dgm:pt>
    <dgm:pt modelId="{54892D3E-C92D-4326-BCBE-CF17D410391D}" type="sibTrans" cxnId="{22E27A3A-6B4C-44C3-9DB4-76920D055BC2}">
      <dgm:prSet/>
      <dgm:spPr/>
      <dgm:t>
        <a:bodyPr/>
        <a:lstStyle/>
        <a:p>
          <a:endParaRPr lang="en-US"/>
        </a:p>
      </dgm:t>
    </dgm:pt>
    <dgm:pt modelId="{8050C978-ED51-4AA4-A44B-F69EEB204951}">
      <dgm:prSet phldrT="[Text]" custT="1"/>
      <dgm:spPr/>
      <dgm:t>
        <a:bodyPr/>
        <a:lstStyle/>
        <a:p>
          <a:pPr>
            <a:buFont typeface="Wingdings" panose="05000000000000000000" pitchFamily="2" charset="2"/>
            <a:buChar char="ü"/>
          </a:pPr>
          <a:r>
            <a:rPr lang="en-US" sz="1400" dirty="0">
              <a:latin typeface="+mj-lt"/>
            </a:rPr>
            <a:t>Hospital Beds Data for every County in PA</a:t>
          </a:r>
        </a:p>
      </dgm:t>
    </dgm:pt>
    <dgm:pt modelId="{09B5E72D-4041-4618-B760-7C0761FDD6B8}" type="parTrans" cxnId="{5FB6F3D4-6B61-45C3-9D83-01898A905F02}">
      <dgm:prSet/>
      <dgm:spPr/>
      <dgm:t>
        <a:bodyPr/>
        <a:lstStyle/>
        <a:p>
          <a:endParaRPr lang="en-US"/>
        </a:p>
      </dgm:t>
    </dgm:pt>
    <dgm:pt modelId="{11D037D2-2D3D-402A-AF2C-A014E9F8BC1E}" type="sibTrans" cxnId="{5FB6F3D4-6B61-45C3-9D83-01898A905F02}">
      <dgm:prSet/>
      <dgm:spPr/>
      <dgm:t>
        <a:bodyPr/>
        <a:lstStyle/>
        <a:p>
          <a:endParaRPr lang="en-US"/>
        </a:p>
      </dgm:t>
    </dgm:pt>
    <dgm:pt modelId="{0E24520C-B9BA-4B0E-9090-A7F713ADB64F}">
      <dgm:prSet phldrT="[Text]" custT="1"/>
      <dgm:spPr/>
      <dgm:t>
        <a:bodyPr/>
        <a:lstStyle/>
        <a:p>
          <a:pPr>
            <a:buFont typeface="Wingdings" panose="05000000000000000000" pitchFamily="2" charset="2"/>
            <a:buChar char="ü"/>
          </a:pPr>
          <a:r>
            <a:rPr lang="en-US" sz="1400" dirty="0">
              <a:latin typeface="+mj-lt"/>
            </a:rPr>
            <a:t>Hospital Data for each Municipality using Foursquare API</a:t>
          </a:r>
        </a:p>
      </dgm:t>
    </dgm:pt>
    <dgm:pt modelId="{3B077AE9-E340-40F7-9CD1-AFADCFCED9B1}" type="parTrans" cxnId="{48799F08-AB88-4F84-A4BF-28DACBFDEE83}">
      <dgm:prSet/>
      <dgm:spPr/>
      <dgm:t>
        <a:bodyPr/>
        <a:lstStyle/>
        <a:p>
          <a:endParaRPr lang="en-US"/>
        </a:p>
      </dgm:t>
    </dgm:pt>
    <dgm:pt modelId="{47322480-E24B-476D-B6A8-4E90067B2A5B}" type="sibTrans" cxnId="{48799F08-AB88-4F84-A4BF-28DACBFDEE83}">
      <dgm:prSet/>
      <dgm:spPr/>
      <dgm:t>
        <a:bodyPr/>
        <a:lstStyle/>
        <a:p>
          <a:endParaRPr lang="en-US"/>
        </a:p>
      </dgm:t>
    </dgm:pt>
    <dgm:pt modelId="{D4DC915A-518A-4F5A-A990-90D32B0DBAF3}">
      <dgm:prSet phldrT="[Text]" custT="1"/>
      <dgm:spPr/>
      <dgm:t>
        <a:bodyPr/>
        <a:lstStyle/>
        <a:p>
          <a:pPr algn="l">
            <a:buFont typeface="Arial" panose="020B0604020202020204" pitchFamily="34" charset="0"/>
            <a:buChar char="•"/>
          </a:pPr>
          <a:r>
            <a:rPr lang="en-US" sz="1400" dirty="0">
              <a:latin typeface="+mj-lt"/>
            </a:rPr>
            <a:t>Statistical Analysis</a:t>
          </a:r>
        </a:p>
      </dgm:t>
    </dgm:pt>
    <dgm:pt modelId="{FC5FF199-3038-4901-BD05-E57DECEAADBC}" type="parTrans" cxnId="{4BD99A23-D720-4204-8A13-524CA8C55A3F}">
      <dgm:prSet/>
      <dgm:spPr/>
      <dgm:t>
        <a:bodyPr/>
        <a:lstStyle/>
        <a:p>
          <a:endParaRPr lang="en-US"/>
        </a:p>
      </dgm:t>
    </dgm:pt>
    <dgm:pt modelId="{D7884A6F-7915-48EA-9DAC-7DC9ED12B605}" type="sibTrans" cxnId="{4BD99A23-D720-4204-8A13-524CA8C55A3F}">
      <dgm:prSet/>
      <dgm:spPr/>
      <dgm:t>
        <a:bodyPr/>
        <a:lstStyle/>
        <a:p>
          <a:endParaRPr lang="en-US"/>
        </a:p>
      </dgm:t>
    </dgm:pt>
    <dgm:pt modelId="{2AFEEB10-4B57-437B-8767-64CBEC6BF6B5}">
      <dgm:prSet phldrT="[Text]" custT="1"/>
      <dgm:spPr/>
      <dgm:t>
        <a:bodyPr/>
        <a:lstStyle/>
        <a:p>
          <a:r>
            <a:rPr lang="en-US" sz="2400" b="1" dirty="0"/>
            <a:t>Data Classification</a:t>
          </a:r>
        </a:p>
      </dgm:t>
    </dgm:pt>
    <dgm:pt modelId="{046BC75F-A20A-456C-8D21-0AA29E8B34E2}" type="parTrans" cxnId="{A385A38F-608D-4462-BDE7-B1224196A4F3}">
      <dgm:prSet/>
      <dgm:spPr/>
      <dgm:t>
        <a:bodyPr/>
        <a:lstStyle/>
        <a:p>
          <a:endParaRPr lang="en-US"/>
        </a:p>
      </dgm:t>
    </dgm:pt>
    <dgm:pt modelId="{3B11001A-C1FB-4190-A77A-A3E59EE794FA}" type="sibTrans" cxnId="{A385A38F-608D-4462-BDE7-B1224196A4F3}">
      <dgm:prSet/>
      <dgm:spPr/>
      <dgm:t>
        <a:bodyPr/>
        <a:lstStyle/>
        <a:p>
          <a:endParaRPr lang="en-US"/>
        </a:p>
      </dgm:t>
    </dgm:pt>
    <dgm:pt modelId="{1190BC1B-17D9-42E1-8717-AE3B81264933}">
      <dgm:prSet phldrT="[Text]" custT="1"/>
      <dgm:spPr/>
      <dgm:t>
        <a:bodyPr/>
        <a:lstStyle/>
        <a:p>
          <a:r>
            <a:rPr lang="en-US" sz="1400" dirty="0">
              <a:latin typeface="+mj-lt"/>
            </a:rPr>
            <a:t>Parameter Optimization</a:t>
          </a:r>
        </a:p>
      </dgm:t>
    </dgm:pt>
    <dgm:pt modelId="{9BDF046A-AF9D-4EBD-96BC-6F8B753C6BD2}" type="parTrans" cxnId="{EB74188A-A8B2-4F44-8A2B-E44BD2456B7F}">
      <dgm:prSet/>
      <dgm:spPr/>
      <dgm:t>
        <a:bodyPr/>
        <a:lstStyle/>
        <a:p>
          <a:endParaRPr lang="en-US"/>
        </a:p>
      </dgm:t>
    </dgm:pt>
    <dgm:pt modelId="{180544CB-845C-4C5F-A92D-EDA4CD32BF95}" type="sibTrans" cxnId="{EB74188A-A8B2-4F44-8A2B-E44BD2456B7F}">
      <dgm:prSet/>
      <dgm:spPr/>
      <dgm:t>
        <a:bodyPr/>
        <a:lstStyle/>
        <a:p>
          <a:endParaRPr lang="en-US"/>
        </a:p>
      </dgm:t>
    </dgm:pt>
    <dgm:pt modelId="{FAB90CD8-5645-4F71-A108-2B4E7E5BBB0B}">
      <dgm:prSet phldrT="[Text]" custT="1"/>
      <dgm:spPr/>
      <dgm:t>
        <a:bodyPr/>
        <a:lstStyle/>
        <a:p>
          <a:r>
            <a:rPr lang="en-US" sz="1400" dirty="0">
              <a:latin typeface="+mj-lt"/>
            </a:rPr>
            <a:t>K-Means Clustering</a:t>
          </a:r>
        </a:p>
      </dgm:t>
    </dgm:pt>
    <dgm:pt modelId="{3ACE37A0-5F12-46DF-AE5C-FE0857D1628F}" type="parTrans" cxnId="{F5F090B4-FE18-48A6-9846-A728098F89AB}">
      <dgm:prSet/>
      <dgm:spPr/>
      <dgm:t>
        <a:bodyPr/>
        <a:lstStyle/>
        <a:p>
          <a:endParaRPr lang="en-US"/>
        </a:p>
      </dgm:t>
    </dgm:pt>
    <dgm:pt modelId="{B3E831CA-A903-4BCD-B291-080D71A029BF}" type="sibTrans" cxnId="{F5F090B4-FE18-48A6-9846-A728098F89AB}">
      <dgm:prSet/>
      <dgm:spPr/>
      <dgm:t>
        <a:bodyPr/>
        <a:lstStyle/>
        <a:p>
          <a:endParaRPr lang="en-US"/>
        </a:p>
      </dgm:t>
    </dgm:pt>
    <dgm:pt modelId="{B34BA5DA-084F-42A4-8B80-94D6C9B0A640}">
      <dgm:prSet phldrT="[Text]" custT="1"/>
      <dgm:spPr/>
      <dgm:t>
        <a:bodyPr/>
        <a:lstStyle/>
        <a:p>
          <a:pPr algn="l">
            <a:buFont typeface="Arial" panose="020B0604020202020204" pitchFamily="34" charset="0"/>
            <a:buChar char="•"/>
          </a:pPr>
          <a:r>
            <a:rPr lang="en-US" sz="1400" dirty="0">
              <a:latin typeface="+mj-lt"/>
            </a:rPr>
            <a:t>Data Preprocessing</a:t>
          </a:r>
        </a:p>
      </dgm:t>
    </dgm:pt>
    <dgm:pt modelId="{9B867519-FE51-40E9-9BCB-00DE46D0A4B1}" type="parTrans" cxnId="{F72628A4-6B2F-48ED-A43F-48E1E826ECC0}">
      <dgm:prSet/>
      <dgm:spPr/>
      <dgm:t>
        <a:bodyPr/>
        <a:lstStyle/>
        <a:p>
          <a:endParaRPr lang="en-US"/>
        </a:p>
      </dgm:t>
    </dgm:pt>
    <dgm:pt modelId="{212FB10E-4AD3-4A1D-9603-C77EBABB00C8}" type="sibTrans" cxnId="{F72628A4-6B2F-48ED-A43F-48E1E826ECC0}">
      <dgm:prSet/>
      <dgm:spPr/>
      <dgm:t>
        <a:bodyPr/>
        <a:lstStyle/>
        <a:p>
          <a:endParaRPr lang="en-US"/>
        </a:p>
      </dgm:t>
    </dgm:pt>
    <dgm:pt modelId="{AC5E71C1-88AB-4BB3-8EAA-00DBE433F01B}">
      <dgm:prSet phldrT="[Text]" custT="1"/>
      <dgm:spPr/>
      <dgm:t>
        <a:bodyPr/>
        <a:lstStyle/>
        <a:p>
          <a:r>
            <a:rPr lang="en-US" sz="2400" b="1" dirty="0"/>
            <a:t>Graphical Visualization</a:t>
          </a:r>
        </a:p>
      </dgm:t>
    </dgm:pt>
    <dgm:pt modelId="{887531A3-C5AC-4996-AE56-49AE2A378033}" type="sibTrans" cxnId="{56A99D48-7B16-439F-9DA5-A2B6B30E84A1}">
      <dgm:prSet/>
      <dgm:spPr/>
      <dgm:t>
        <a:bodyPr/>
        <a:lstStyle/>
        <a:p>
          <a:endParaRPr lang="en-US"/>
        </a:p>
      </dgm:t>
    </dgm:pt>
    <dgm:pt modelId="{5870AC4D-F8DB-495F-9040-1571A8F32E4E}" type="parTrans" cxnId="{56A99D48-7B16-439F-9DA5-A2B6B30E84A1}">
      <dgm:prSet/>
      <dgm:spPr/>
      <dgm:t>
        <a:bodyPr/>
        <a:lstStyle/>
        <a:p>
          <a:endParaRPr lang="en-US"/>
        </a:p>
      </dgm:t>
    </dgm:pt>
    <dgm:pt modelId="{C41CA455-5E2B-4CC3-90BD-455B5F9415A0}">
      <dgm:prSet phldrT="[Text]" custT="1"/>
      <dgm:spPr/>
      <dgm:t>
        <a:bodyPr/>
        <a:lstStyle/>
        <a:p>
          <a:r>
            <a:rPr lang="en-US" sz="2400" b="1" dirty="0"/>
            <a:t>Insights and Conclusions</a:t>
          </a:r>
        </a:p>
      </dgm:t>
    </dgm:pt>
    <dgm:pt modelId="{4359C803-172E-4EF9-9D84-982D9B68225C}" type="sibTrans" cxnId="{8A27D823-F435-4474-BDB9-B8252AD9E1BF}">
      <dgm:prSet/>
      <dgm:spPr/>
      <dgm:t>
        <a:bodyPr/>
        <a:lstStyle/>
        <a:p>
          <a:endParaRPr lang="en-US"/>
        </a:p>
      </dgm:t>
    </dgm:pt>
    <dgm:pt modelId="{8A909524-4948-486E-8157-C2EDC811CDE3}" type="parTrans" cxnId="{8A27D823-F435-4474-BDB9-B8252AD9E1BF}">
      <dgm:prSet/>
      <dgm:spPr/>
      <dgm:t>
        <a:bodyPr/>
        <a:lstStyle/>
        <a:p>
          <a:endParaRPr lang="en-US"/>
        </a:p>
      </dgm:t>
    </dgm:pt>
    <dgm:pt modelId="{D5BE7F9F-87BB-4F0E-8AF5-9463CA79EAB0}" type="pres">
      <dgm:prSet presAssocID="{DBE233AE-FD79-4FBF-92CA-EECC17FEF99B}" presName="Name0" presStyleCnt="0">
        <dgm:presLayoutVars>
          <dgm:chMax val="7"/>
          <dgm:chPref val="7"/>
          <dgm:dir/>
          <dgm:animOne val="branch"/>
          <dgm:animLvl val="lvl"/>
        </dgm:presLayoutVars>
      </dgm:prSet>
      <dgm:spPr/>
    </dgm:pt>
    <dgm:pt modelId="{1D39FF3F-A749-4FD6-837E-9146B4C035A3}" type="pres">
      <dgm:prSet presAssocID="{F9D54C54-7660-44F3-8497-48271614C84B}" presName="composite" presStyleCnt="0"/>
      <dgm:spPr/>
    </dgm:pt>
    <dgm:pt modelId="{543E0983-DB2B-45AC-A94E-54DE6BC123BF}" type="pres">
      <dgm:prSet presAssocID="{F9D54C54-7660-44F3-8497-48271614C84B}" presName="BackAccent" presStyleLbl="bgShp" presStyleIdx="0" presStyleCnt="5"/>
      <dgm:spPr/>
    </dgm:pt>
    <dgm:pt modelId="{917ECF9F-46C2-4C6D-897F-C718C32D7DFD}" type="pres">
      <dgm:prSet presAssocID="{F9D54C54-7660-44F3-8497-48271614C84B}" presName="Accent" presStyleLbl="alignNode1" presStyleIdx="0" presStyleCnt="5"/>
      <dgm:spPr/>
    </dgm:pt>
    <dgm:pt modelId="{9E513892-BF24-40F3-A9AA-529C222059C7}" type="pres">
      <dgm:prSet presAssocID="{F9D54C54-7660-44F3-8497-48271614C84B}" presName="Child" presStyleLbl="revTx" presStyleIdx="0" presStyleCnt="8" custScaleX="110651">
        <dgm:presLayoutVars>
          <dgm:chMax val="0"/>
          <dgm:chPref val="0"/>
          <dgm:bulletEnabled val="1"/>
        </dgm:presLayoutVars>
      </dgm:prSet>
      <dgm:spPr/>
    </dgm:pt>
    <dgm:pt modelId="{7467FA07-A0AF-4CC4-A843-C91F46386A4E}" type="pres">
      <dgm:prSet presAssocID="{F9D54C54-7660-44F3-8497-48271614C84B}" presName="Parent" presStyleLbl="revTx" presStyleIdx="1" presStyleCnt="8" custScaleX="108011">
        <dgm:presLayoutVars>
          <dgm:chMax val="1"/>
          <dgm:chPref val="1"/>
          <dgm:bulletEnabled val="1"/>
        </dgm:presLayoutVars>
      </dgm:prSet>
      <dgm:spPr/>
    </dgm:pt>
    <dgm:pt modelId="{BF721254-B376-4F91-A3F8-73DAE3537728}" type="pres">
      <dgm:prSet presAssocID="{6F98EB05-7C5D-42CD-BE3A-6DC7B03F0058}" presName="sibTrans" presStyleCnt="0"/>
      <dgm:spPr/>
    </dgm:pt>
    <dgm:pt modelId="{E30EE721-893C-4B50-8150-CF3DE3D19A86}" type="pres">
      <dgm:prSet presAssocID="{36A94A03-F5B7-4749-816F-58BD13D1B5B3}" presName="composite" presStyleCnt="0"/>
      <dgm:spPr/>
    </dgm:pt>
    <dgm:pt modelId="{B7B94F9F-13FB-43D1-82FB-4F9AA96C491A}" type="pres">
      <dgm:prSet presAssocID="{36A94A03-F5B7-4749-816F-58BD13D1B5B3}" presName="BackAccent" presStyleLbl="bgShp" presStyleIdx="1" presStyleCnt="5" custLinFactY="159075" custLinFactNeighborX="5745" custLinFactNeighborY="200000"/>
      <dgm:spPr/>
    </dgm:pt>
    <dgm:pt modelId="{74E55AA2-AD9B-4F82-A780-C7E5D6D68762}" type="pres">
      <dgm:prSet presAssocID="{36A94A03-F5B7-4749-816F-58BD13D1B5B3}" presName="Accent" presStyleLbl="alignNode1" presStyleIdx="1" presStyleCnt="5" custLinFactY="200000" custLinFactNeighborX="7182" custLinFactNeighborY="247047"/>
      <dgm:spPr/>
    </dgm:pt>
    <dgm:pt modelId="{4BBC58AB-A032-405A-932A-EAB3FF9A43C5}" type="pres">
      <dgm:prSet presAssocID="{36A94A03-F5B7-4749-816F-58BD13D1B5B3}" presName="Child" presStyleLbl="revTx" presStyleIdx="2" presStyleCnt="8" custScaleX="135326" custScaleY="46331" custLinFactNeighborX="29130" custLinFactNeighborY="-9023">
        <dgm:presLayoutVars>
          <dgm:chMax val="0"/>
          <dgm:chPref val="0"/>
          <dgm:bulletEnabled val="1"/>
        </dgm:presLayoutVars>
      </dgm:prSet>
      <dgm:spPr/>
    </dgm:pt>
    <dgm:pt modelId="{22117333-4A28-4AEA-A43B-6B3E5EBDD5CF}" type="pres">
      <dgm:prSet presAssocID="{36A94A03-F5B7-4749-816F-58BD13D1B5B3}" presName="Parent" presStyleLbl="revTx" presStyleIdx="3" presStyleCnt="8" custScaleX="137947" custLinFactY="184924" custLinFactNeighborX="24877" custLinFactNeighborY="200000">
        <dgm:presLayoutVars>
          <dgm:chMax val="1"/>
          <dgm:chPref val="1"/>
          <dgm:bulletEnabled val="1"/>
        </dgm:presLayoutVars>
      </dgm:prSet>
      <dgm:spPr/>
    </dgm:pt>
    <dgm:pt modelId="{4725C467-BBC9-43CE-BA24-521D04E05C07}" type="pres">
      <dgm:prSet presAssocID="{83CC73DB-CA1A-42C7-97CA-4DC006973EB1}" presName="sibTrans" presStyleCnt="0"/>
      <dgm:spPr/>
    </dgm:pt>
    <dgm:pt modelId="{6CA757A4-E071-446B-91C1-004828A27353}" type="pres">
      <dgm:prSet presAssocID="{2AFEEB10-4B57-437B-8767-64CBEC6BF6B5}" presName="composite" presStyleCnt="0"/>
      <dgm:spPr/>
    </dgm:pt>
    <dgm:pt modelId="{E6ABE1FD-8695-478D-AEBE-98E87A525E27}" type="pres">
      <dgm:prSet presAssocID="{2AFEEB10-4B57-437B-8767-64CBEC6BF6B5}" presName="BackAccent" presStyleLbl="bgShp" presStyleIdx="2" presStyleCnt="5" custLinFactNeighborY="-51437"/>
      <dgm:spPr/>
    </dgm:pt>
    <dgm:pt modelId="{102ACD3F-15EB-4675-A853-F252E325C83C}" type="pres">
      <dgm:prSet presAssocID="{2AFEEB10-4B57-437B-8767-64CBEC6BF6B5}" presName="Accent" presStyleLbl="alignNode1" presStyleIdx="2" presStyleCnt="5" custLinFactNeighborX="605" custLinFactNeighborY="-63464"/>
      <dgm:spPr/>
    </dgm:pt>
    <dgm:pt modelId="{63DB81A3-E667-4A92-93B4-E3566E120C78}" type="pres">
      <dgm:prSet presAssocID="{2AFEEB10-4B57-437B-8767-64CBEC6BF6B5}" presName="Child" presStyleLbl="revTx" presStyleIdx="4" presStyleCnt="8" custScaleX="107914" custScaleY="52475" custLinFactNeighborX="17479" custLinFactNeighborY="-25597">
        <dgm:presLayoutVars>
          <dgm:chMax val="0"/>
          <dgm:chPref val="0"/>
          <dgm:bulletEnabled val="1"/>
        </dgm:presLayoutVars>
      </dgm:prSet>
      <dgm:spPr/>
    </dgm:pt>
    <dgm:pt modelId="{45C9B3FB-36DE-40CB-812E-411002E7569C}" type="pres">
      <dgm:prSet presAssocID="{2AFEEB10-4B57-437B-8767-64CBEC6BF6B5}" presName="Parent" presStyleLbl="revTx" presStyleIdx="5" presStyleCnt="8" custScaleX="130681" custLinFactNeighborX="19606" custLinFactNeighborY="-47128">
        <dgm:presLayoutVars>
          <dgm:chMax val="1"/>
          <dgm:chPref val="1"/>
          <dgm:bulletEnabled val="1"/>
        </dgm:presLayoutVars>
      </dgm:prSet>
      <dgm:spPr/>
    </dgm:pt>
    <dgm:pt modelId="{631EB0EB-2125-4851-97FD-8D16E50A7A1A}" type="pres">
      <dgm:prSet presAssocID="{3B11001A-C1FB-4190-A77A-A3E59EE794FA}" presName="sibTrans" presStyleCnt="0"/>
      <dgm:spPr/>
    </dgm:pt>
    <dgm:pt modelId="{CC2364D3-C15F-46A6-B5BD-32005A165756}" type="pres">
      <dgm:prSet presAssocID="{AC5E71C1-88AB-4BB3-8EAA-00DBE433F01B}" presName="composite" presStyleCnt="0"/>
      <dgm:spPr/>
    </dgm:pt>
    <dgm:pt modelId="{0B042D3E-AE8E-4B5B-8246-5C8841890E7D}" type="pres">
      <dgm:prSet presAssocID="{AC5E71C1-88AB-4BB3-8EAA-00DBE433F01B}" presName="BackAccent" presStyleLbl="bgShp" presStyleIdx="3" presStyleCnt="5" custLinFactY="200000" custLinFactNeighborX="1" custLinFactNeighborY="201267"/>
      <dgm:spPr/>
    </dgm:pt>
    <dgm:pt modelId="{E55D11C6-BE5A-4536-845B-517B0E993775}" type="pres">
      <dgm:prSet presAssocID="{AC5E71C1-88AB-4BB3-8EAA-00DBE433F01B}" presName="Accent" presStyleLbl="alignNode1" presStyleIdx="3" presStyleCnt="5" custLinFactY="201246" custLinFactNeighborY="300000"/>
      <dgm:spPr/>
    </dgm:pt>
    <dgm:pt modelId="{9A1150F8-DE2D-46FE-BBF5-85E8009BF55E}" type="pres">
      <dgm:prSet presAssocID="{AC5E71C1-88AB-4BB3-8EAA-00DBE433F01B}" presName="Child" presStyleLbl="revTx" presStyleIdx="5" presStyleCnt="8">
        <dgm:presLayoutVars>
          <dgm:chMax val="0"/>
          <dgm:chPref val="0"/>
          <dgm:bulletEnabled val="1"/>
        </dgm:presLayoutVars>
      </dgm:prSet>
      <dgm:spPr/>
    </dgm:pt>
    <dgm:pt modelId="{35D1386E-ABDA-474C-897B-3C81BE8E410B}" type="pres">
      <dgm:prSet presAssocID="{AC5E71C1-88AB-4BB3-8EAA-00DBE433F01B}" presName="Parent" presStyleLbl="revTx" presStyleIdx="6" presStyleCnt="8" custScaleX="133381" custLinFactY="200000" custLinFactNeighborX="21363" custLinFactNeighborY="207012">
        <dgm:presLayoutVars>
          <dgm:chMax val="1"/>
          <dgm:chPref val="1"/>
          <dgm:bulletEnabled val="1"/>
        </dgm:presLayoutVars>
      </dgm:prSet>
      <dgm:spPr/>
    </dgm:pt>
    <dgm:pt modelId="{B34C6343-E998-4EDE-BB37-9A1AED50AF1D}" type="pres">
      <dgm:prSet presAssocID="{887531A3-C5AC-4996-AE56-49AE2A378033}" presName="sibTrans" presStyleCnt="0"/>
      <dgm:spPr/>
    </dgm:pt>
    <dgm:pt modelId="{56AA570B-B8D2-4C33-9DB1-0D8EA505CADD}" type="pres">
      <dgm:prSet presAssocID="{C41CA455-5E2B-4CC3-90BD-455B5F9415A0}" presName="composite" presStyleCnt="0"/>
      <dgm:spPr/>
    </dgm:pt>
    <dgm:pt modelId="{7F7AB2EF-2ED5-4796-A2B8-3440A5900F5E}" type="pres">
      <dgm:prSet presAssocID="{C41CA455-5E2B-4CC3-90BD-455B5F9415A0}" presName="BackAccent" presStyleLbl="bgShp" presStyleIdx="4" presStyleCnt="5" custLinFactNeighborX="-69445" custLinFactNeighborY="2873"/>
      <dgm:spPr/>
    </dgm:pt>
    <dgm:pt modelId="{56AF6B94-7B7D-430F-8EFB-4711909540E1}" type="pres">
      <dgm:prSet presAssocID="{C41CA455-5E2B-4CC3-90BD-455B5F9415A0}" presName="Accent" presStyleLbl="alignNode1" presStyleIdx="4" presStyleCnt="5" custLinFactNeighborX="-88670" custLinFactNeighborY="3929"/>
      <dgm:spPr/>
    </dgm:pt>
    <dgm:pt modelId="{99A7AA3D-9C6F-49B8-9A9A-5ED00B007482}" type="pres">
      <dgm:prSet presAssocID="{C41CA455-5E2B-4CC3-90BD-455B5F9415A0}" presName="Child" presStyleLbl="revTx" presStyleIdx="6" presStyleCnt="8">
        <dgm:presLayoutVars>
          <dgm:chMax val="0"/>
          <dgm:chPref val="0"/>
          <dgm:bulletEnabled val="1"/>
        </dgm:presLayoutVars>
      </dgm:prSet>
      <dgm:spPr/>
    </dgm:pt>
    <dgm:pt modelId="{D352C39F-7334-4427-B434-6F69B128C766}" type="pres">
      <dgm:prSet presAssocID="{C41CA455-5E2B-4CC3-90BD-455B5F9415A0}" presName="Parent" presStyleLbl="revTx" presStyleIdx="7" presStyleCnt="8" custScaleX="143707" custLinFactNeighborX="-3966" custLinFactNeighborY="21542">
        <dgm:presLayoutVars>
          <dgm:chMax val="1"/>
          <dgm:chPref val="1"/>
          <dgm:bulletEnabled val="1"/>
        </dgm:presLayoutVars>
      </dgm:prSet>
      <dgm:spPr/>
    </dgm:pt>
  </dgm:ptLst>
  <dgm:cxnLst>
    <dgm:cxn modelId="{48799F08-AB88-4F84-A4BF-28DACBFDEE83}" srcId="{F9D54C54-7660-44F3-8497-48271614C84B}" destId="{0E24520C-B9BA-4B0E-9090-A7F713ADB64F}" srcOrd="3" destOrd="0" parTransId="{3B077AE9-E340-40F7-9CD1-AFADCFCED9B1}" sibTransId="{47322480-E24B-476D-B6A8-4E90067B2A5B}"/>
    <dgm:cxn modelId="{B3188D0F-9B82-4A97-B01F-9F4FF830D65F}" srcId="{F9D54C54-7660-44F3-8497-48271614C84B}" destId="{6C8B4AC2-1564-4049-84B7-17F0B612A5F4}" srcOrd="0" destOrd="0" parTransId="{F3E5FD1E-3547-4B3A-9762-10F6AE2E655E}" sibTransId="{86C13447-C2C4-49D6-B805-BA6A0858D25F}"/>
    <dgm:cxn modelId="{64D06014-110E-49C3-A4A4-1074B4F845F9}" type="presOf" srcId="{5C143BCC-3B7E-4BA8-A27F-35BD22E5FC86}" destId="{9E513892-BF24-40F3-A9AA-529C222059C7}" srcOrd="0" destOrd="1" presId="urn:microsoft.com/office/officeart/2008/layout/IncreasingCircleProcess"/>
    <dgm:cxn modelId="{5F8A0C1B-129B-4FA4-B58B-EBD6D04E1CED}" type="presOf" srcId="{F9D54C54-7660-44F3-8497-48271614C84B}" destId="{7467FA07-A0AF-4CC4-A843-C91F46386A4E}" srcOrd="0" destOrd="0" presId="urn:microsoft.com/office/officeart/2008/layout/IncreasingCircleProcess"/>
    <dgm:cxn modelId="{4BD99A23-D720-4204-8A13-524CA8C55A3F}" srcId="{36A94A03-F5B7-4749-816F-58BD13D1B5B3}" destId="{D4DC915A-518A-4F5A-A990-90D32B0DBAF3}" srcOrd="2" destOrd="0" parTransId="{FC5FF199-3038-4901-BD05-E57DECEAADBC}" sibTransId="{D7884A6F-7915-48EA-9DAC-7DC9ED12B605}"/>
    <dgm:cxn modelId="{8A27D823-F435-4474-BDB9-B8252AD9E1BF}" srcId="{DBE233AE-FD79-4FBF-92CA-EECC17FEF99B}" destId="{C41CA455-5E2B-4CC3-90BD-455B5F9415A0}" srcOrd="4" destOrd="0" parTransId="{8A909524-4948-486E-8157-C2EDC811CDE3}" sibTransId="{4359C803-172E-4EF9-9D84-982D9B68225C}"/>
    <dgm:cxn modelId="{D29D2633-C5BE-4525-97D9-E2F2A8513DA2}" type="presOf" srcId="{8050C978-ED51-4AA4-A44B-F69EEB204951}" destId="{9E513892-BF24-40F3-A9AA-529C222059C7}" srcOrd="0" destOrd="2" presId="urn:microsoft.com/office/officeart/2008/layout/IncreasingCircleProcess"/>
    <dgm:cxn modelId="{45DEB937-DD6B-4703-A248-E362D574E460}" type="presOf" srcId="{36A94A03-F5B7-4749-816F-58BD13D1B5B3}" destId="{22117333-4A28-4AEA-A43B-6B3E5EBDD5CF}" srcOrd="0" destOrd="0" presId="urn:microsoft.com/office/officeart/2008/layout/IncreasingCircleProcess"/>
    <dgm:cxn modelId="{22E27A3A-6B4C-44C3-9DB4-76920D055BC2}" srcId="{F9D54C54-7660-44F3-8497-48271614C84B}" destId="{5C143BCC-3B7E-4BA8-A27F-35BD22E5FC86}" srcOrd="1" destOrd="0" parTransId="{84970DE7-3B29-4BC9-ADF6-672313DCACAB}" sibTransId="{54892D3E-C92D-4326-BCBE-CF17D410391D}"/>
    <dgm:cxn modelId="{740C483E-CC42-4D07-A5E8-24F7B6016780}" type="presOf" srcId="{D4DC915A-518A-4F5A-A990-90D32B0DBAF3}" destId="{4BBC58AB-A032-405A-932A-EAB3FF9A43C5}" srcOrd="0" destOrd="2" presId="urn:microsoft.com/office/officeart/2008/layout/IncreasingCircleProcess"/>
    <dgm:cxn modelId="{ED9CEC41-E2F5-488D-ADF0-734B06EC6195}" type="presOf" srcId="{DBE233AE-FD79-4FBF-92CA-EECC17FEF99B}" destId="{D5BE7F9F-87BB-4F0E-8AF5-9463CA79EAB0}" srcOrd="0" destOrd="0" presId="urn:microsoft.com/office/officeart/2008/layout/IncreasingCircleProcess"/>
    <dgm:cxn modelId="{56A99D48-7B16-439F-9DA5-A2B6B30E84A1}" srcId="{DBE233AE-FD79-4FBF-92CA-EECC17FEF99B}" destId="{AC5E71C1-88AB-4BB3-8EAA-00DBE433F01B}" srcOrd="3" destOrd="0" parTransId="{5870AC4D-F8DB-495F-9040-1571A8F32E4E}" sibTransId="{887531A3-C5AC-4996-AE56-49AE2A378033}"/>
    <dgm:cxn modelId="{16482F76-30D0-4980-9482-B432F7FE1B01}" type="presOf" srcId="{C41CA455-5E2B-4CC3-90BD-455B5F9415A0}" destId="{D352C39F-7334-4427-B434-6F69B128C766}" srcOrd="0" destOrd="0" presId="urn:microsoft.com/office/officeart/2008/layout/IncreasingCircleProcess"/>
    <dgm:cxn modelId="{F88ED87D-A90F-4531-A39A-A9467A49ADAD}" type="presOf" srcId="{0E24520C-B9BA-4B0E-9090-A7F713ADB64F}" destId="{9E513892-BF24-40F3-A9AA-529C222059C7}" srcOrd="0" destOrd="3" presId="urn:microsoft.com/office/officeart/2008/layout/IncreasingCircleProcess"/>
    <dgm:cxn modelId="{EB74188A-A8B2-4F44-8A2B-E44BD2456B7F}" srcId="{2AFEEB10-4B57-437B-8767-64CBEC6BF6B5}" destId="{1190BC1B-17D9-42E1-8717-AE3B81264933}" srcOrd="1" destOrd="0" parTransId="{9BDF046A-AF9D-4EBD-96BC-6F8B753C6BD2}" sibTransId="{180544CB-845C-4C5F-A92D-EDA4CD32BF95}"/>
    <dgm:cxn modelId="{BF44728E-B98E-466E-8D8B-C61E333BAEDC}" srcId="{DBE233AE-FD79-4FBF-92CA-EECC17FEF99B}" destId="{F9D54C54-7660-44F3-8497-48271614C84B}" srcOrd="0" destOrd="0" parTransId="{BF86E997-4CC5-41F7-9813-C88A9563578A}" sibTransId="{6F98EB05-7C5D-42CD-BE3A-6DC7B03F0058}"/>
    <dgm:cxn modelId="{A385A38F-608D-4462-BDE7-B1224196A4F3}" srcId="{DBE233AE-FD79-4FBF-92CA-EECC17FEF99B}" destId="{2AFEEB10-4B57-437B-8767-64CBEC6BF6B5}" srcOrd="2" destOrd="0" parTransId="{046BC75F-A20A-456C-8D21-0AA29E8B34E2}" sibTransId="{3B11001A-C1FB-4190-A77A-A3E59EE794FA}"/>
    <dgm:cxn modelId="{F72628A4-6B2F-48ED-A43F-48E1E826ECC0}" srcId="{36A94A03-F5B7-4749-816F-58BD13D1B5B3}" destId="{B34BA5DA-084F-42A4-8B80-94D6C9B0A640}" srcOrd="0" destOrd="0" parTransId="{9B867519-FE51-40E9-9BCB-00DE46D0A4B1}" sibTransId="{212FB10E-4AD3-4A1D-9603-C77EBABB00C8}"/>
    <dgm:cxn modelId="{F5F090B4-FE18-48A6-9846-A728098F89AB}" srcId="{2AFEEB10-4B57-437B-8767-64CBEC6BF6B5}" destId="{FAB90CD8-5645-4F71-A108-2B4E7E5BBB0B}" srcOrd="0" destOrd="0" parTransId="{3ACE37A0-5F12-46DF-AE5C-FE0857D1628F}" sibTransId="{B3E831CA-A903-4BCD-B291-080D71A029BF}"/>
    <dgm:cxn modelId="{1009C7B5-8661-4F25-9711-D015417AFEE3}" type="presOf" srcId="{6C8B4AC2-1564-4049-84B7-17F0B612A5F4}" destId="{9E513892-BF24-40F3-A9AA-529C222059C7}" srcOrd="0" destOrd="0" presId="urn:microsoft.com/office/officeart/2008/layout/IncreasingCircleProcess"/>
    <dgm:cxn modelId="{F7B2D0BB-F54E-43D1-8F29-1832667CC676}" srcId="{DBE233AE-FD79-4FBF-92CA-EECC17FEF99B}" destId="{36A94A03-F5B7-4749-816F-58BD13D1B5B3}" srcOrd="1" destOrd="0" parTransId="{0CA19636-6991-4F02-A79E-CD05C472EDFC}" sibTransId="{83CC73DB-CA1A-42C7-97CA-4DC006973EB1}"/>
    <dgm:cxn modelId="{F1A540BD-2DD4-462A-B85B-001ACA9A4882}" type="presOf" srcId="{B34BA5DA-084F-42A4-8B80-94D6C9B0A640}" destId="{4BBC58AB-A032-405A-932A-EAB3FF9A43C5}" srcOrd="0" destOrd="0" presId="urn:microsoft.com/office/officeart/2008/layout/IncreasingCircleProcess"/>
    <dgm:cxn modelId="{A5E2A9C3-4647-4000-98C0-F56A28317F36}" type="presOf" srcId="{2AFEEB10-4B57-437B-8767-64CBEC6BF6B5}" destId="{45C9B3FB-36DE-40CB-812E-411002E7569C}" srcOrd="0" destOrd="0" presId="urn:microsoft.com/office/officeart/2008/layout/IncreasingCircleProcess"/>
    <dgm:cxn modelId="{54C429CC-97AA-4DBB-A71F-71D30C74F9BD}" type="presOf" srcId="{50371E1B-7D85-47AA-94B3-8588AF28DE10}" destId="{4BBC58AB-A032-405A-932A-EAB3FF9A43C5}" srcOrd="0" destOrd="1" presId="urn:microsoft.com/office/officeart/2008/layout/IncreasingCircleProcess"/>
    <dgm:cxn modelId="{5FB6F3D4-6B61-45C3-9D83-01898A905F02}" srcId="{F9D54C54-7660-44F3-8497-48271614C84B}" destId="{8050C978-ED51-4AA4-A44B-F69EEB204951}" srcOrd="2" destOrd="0" parTransId="{09B5E72D-4041-4618-B760-7C0761FDD6B8}" sibTransId="{11D037D2-2D3D-402A-AF2C-A014E9F8BC1E}"/>
    <dgm:cxn modelId="{9A0F1BDA-6CAA-4661-9B00-3A1E14E3B043}" srcId="{36A94A03-F5B7-4749-816F-58BD13D1B5B3}" destId="{50371E1B-7D85-47AA-94B3-8588AF28DE10}" srcOrd="1" destOrd="0" parTransId="{B70A3ACF-5228-433D-9814-0BC160C52314}" sibTransId="{52DCBEE6-61B5-44C1-B1A6-500664DF9227}"/>
    <dgm:cxn modelId="{BA2029DA-B24B-4C7E-9928-1D0D3DE74CC0}" type="presOf" srcId="{1190BC1B-17D9-42E1-8717-AE3B81264933}" destId="{63DB81A3-E667-4A92-93B4-E3566E120C78}" srcOrd="0" destOrd="1" presId="urn:microsoft.com/office/officeart/2008/layout/IncreasingCircleProcess"/>
    <dgm:cxn modelId="{465C22EE-7DF9-4404-B3E8-ACF7FF402909}" type="presOf" srcId="{AC5E71C1-88AB-4BB3-8EAA-00DBE433F01B}" destId="{35D1386E-ABDA-474C-897B-3C81BE8E410B}" srcOrd="0" destOrd="0" presId="urn:microsoft.com/office/officeart/2008/layout/IncreasingCircleProcess"/>
    <dgm:cxn modelId="{43AFBDF8-495B-463A-B235-9AE40DE50A4A}" type="presOf" srcId="{FAB90CD8-5645-4F71-A108-2B4E7E5BBB0B}" destId="{63DB81A3-E667-4A92-93B4-E3566E120C78}" srcOrd="0" destOrd="0" presId="urn:microsoft.com/office/officeart/2008/layout/IncreasingCircleProcess"/>
    <dgm:cxn modelId="{CAFBC7E5-38B9-444E-B5F0-53605965194E}" type="presParOf" srcId="{D5BE7F9F-87BB-4F0E-8AF5-9463CA79EAB0}" destId="{1D39FF3F-A749-4FD6-837E-9146B4C035A3}" srcOrd="0" destOrd="0" presId="urn:microsoft.com/office/officeart/2008/layout/IncreasingCircleProcess"/>
    <dgm:cxn modelId="{2B345CBC-B888-4C6D-9D14-C83AD105DBB3}" type="presParOf" srcId="{1D39FF3F-A749-4FD6-837E-9146B4C035A3}" destId="{543E0983-DB2B-45AC-A94E-54DE6BC123BF}" srcOrd="0" destOrd="0" presId="urn:microsoft.com/office/officeart/2008/layout/IncreasingCircleProcess"/>
    <dgm:cxn modelId="{7B5E7735-3304-44A7-9430-C88787320E8E}" type="presParOf" srcId="{1D39FF3F-A749-4FD6-837E-9146B4C035A3}" destId="{917ECF9F-46C2-4C6D-897F-C718C32D7DFD}" srcOrd="1" destOrd="0" presId="urn:microsoft.com/office/officeart/2008/layout/IncreasingCircleProcess"/>
    <dgm:cxn modelId="{2CB90E92-A1A1-487F-A37B-F09EE258A45A}" type="presParOf" srcId="{1D39FF3F-A749-4FD6-837E-9146B4C035A3}" destId="{9E513892-BF24-40F3-A9AA-529C222059C7}" srcOrd="2" destOrd="0" presId="urn:microsoft.com/office/officeart/2008/layout/IncreasingCircleProcess"/>
    <dgm:cxn modelId="{FED6D93F-1863-492D-815E-CB53DCAB9F11}" type="presParOf" srcId="{1D39FF3F-A749-4FD6-837E-9146B4C035A3}" destId="{7467FA07-A0AF-4CC4-A843-C91F46386A4E}" srcOrd="3" destOrd="0" presId="urn:microsoft.com/office/officeart/2008/layout/IncreasingCircleProcess"/>
    <dgm:cxn modelId="{06D365EA-9F38-41EF-B25E-262FB93C1A9E}" type="presParOf" srcId="{D5BE7F9F-87BB-4F0E-8AF5-9463CA79EAB0}" destId="{BF721254-B376-4F91-A3F8-73DAE3537728}" srcOrd="1" destOrd="0" presId="urn:microsoft.com/office/officeart/2008/layout/IncreasingCircleProcess"/>
    <dgm:cxn modelId="{15511F8F-D2CF-4EF4-8DB6-9CED39D9E9D0}" type="presParOf" srcId="{D5BE7F9F-87BB-4F0E-8AF5-9463CA79EAB0}" destId="{E30EE721-893C-4B50-8150-CF3DE3D19A86}" srcOrd="2" destOrd="0" presId="urn:microsoft.com/office/officeart/2008/layout/IncreasingCircleProcess"/>
    <dgm:cxn modelId="{E0256BFA-4345-4763-B7C6-1A01BA1057D6}" type="presParOf" srcId="{E30EE721-893C-4B50-8150-CF3DE3D19A86}" destId="{B7B94F9F-13FB-43D1-82FB-4F9AA96C491A}" srcOrd="0" destOrd="0" presId="urn:microsoft.com/office/officeart/2008/layout/IncreasingCircleProcess"/>
    <dgm:cxn modelId="{74AECB94-3C1C-4981-9296-205343FEAD39}" type="presParOf" srcId="{E30EE721-893C-4B50-8150-CF3DE3D19A86}" destId="{74E55AA2-AD9B-4F82-A780-C7E5D6D68762}" srcOrd="1" destOrd="0" presId="urn:microsoft.com/office/officeart/2008/layout/IncreasingCircleProcess"/>
    <dgm:cxn modelId="{24A574C6-463C-4FA7-AB17-A052A142F7B3}" type="presParOf" srcId="{E30EE721-893C-4B50-8150-CF3DE3D19A86}" destId="{4BBC58AB-A032-405A-932A-EAB3FF9A43C5}" srcOrd="2" destOrd="0" presId="urn:microsoft.com/office/officeart/2008/layout/IncreasingCircleProcess"/>
    <dgm:cxn modelId="{AE18242C-5595-4B72-AEAB-962EED82DDC2}" type="presParOf" srcId="{E30EE721-893C-4B50-8150-CF3DE3D19A86}" destId="{22117333-4A28-4AEA-A43B-6B3E5EBDD5CF}" srcOrd="3" destOrd="0" presId="urn:microsoft.com/office/officeart/2008/layout/IncreasingCircleProcess"/>
    <dgm:cxn modelId="{D0C60A87-8DDB-4ECD-AFC7-16A86E7FF177}" type="presParOf" srcId="{D5BE7F9F-87BB-4F0E-8AF5-9463CA79EAB0}" destId="{4725C467-BBC9-43CE-BA24-521D04E05C07}" srcOrd="3" destOrd="0" presId="urn:microsoft.com/office/officeart/2008/layout/IncreasingCircleProcess"/>
    <dgm:cxn modelId="{9F14FAA9-6206-471F-83BF-88376B2DD8E2}" type="presParOf" srcId="{D5BE7F9F-87BB-4F0E-8AF5-9463CA79EAB0}" destId="{6CA757A4-E071-446B-91C1-004828A27353}" srcOrd="4" destOrd="0" presId="urn:microsoft.com/office/officeart/2008/layout/IncreasingCircleProcess"/>
    <dgm:cxn modelId="{A2617622-0697-469A-B3E9-E41072DE76D8}" type="presParOf" srcId="{6CA757A4-E071-446B-91C1-004828A27353}" destId="{E6ABE1FD-8695-478D-AEBE-98E87A525E27}" srcOrd="0" destOrd="0" presId="urn:microsoft.com/office/officeart/2008/layout/IncreasingCircleProcess"/>
    <dgm:cxn modelId="{4C76AA78-613C-45A8-B717-28657E712ADB}" type="presParOf" srcId="{6CA757A4-E071-446B-91C1-004828A27353}" destId="{102ACD3F-15EB-4675-A853-F252E325C83C}" srcOrd="1" destOrd="0" presId="urn:microsoft.com/office/officeart/2008/layout/IncreasingCircleProcess"/>
    <dgm:cxn modelId="{E0ADFDCE-3F12-443B-BF07-3A20685BAD38}" type="presParOf" srcId="{6CA757A4-E071-446B-91C1-004828A27353}" destId="{63DB81A3-E667-4A92-93B4-E3566E120C78}" srcOrd="2" destOrd="0" presId="urn:microsoft.com/office/officeart/2008/layout/IncreasingCircleProcess"/>
    <dgm:cxn modelId="{DC5A0FF2-3ECA-426E-9CF6-CE77B4CA50A3}" type="presParOf" srcId="{6CA757A4-E071-446B-91C1-004828A27353}" destId="{45C9B3FB-36DE-40CB-812E-411002E7569C}" srcOrd="3" destOrd="0" presId="urn:microsoft.com/office/officeart/2008/layout/IncreasingCircleProcess"/>
    <dgm:cxn modelId="{1F11CA06-166C-43C6-9565-1DFD6C4403C0}" type="presParOf" srcId="{D5BE7F9F-87BB-4F0E-8AF5-9463CA79EAB0}" destId="{631EB0EB-2125-4851-97FD-8D16E50A7A1A}" srcOrd="5" destOrd="0" presId="urn:microsoft.com/office/officeart/2008/layout/IncreasingCircleProcess"/>
    <dgm:cxn modelId="{D9E78B80-2C74-4F30-B767-81C00B78189E}" type="presParOf" srcId="{D5BE7F9F-87BB-4F0E-8AF5-9463CA79EAB0}" destId="{CC2364D3-C15F-46A6-B5BD-32005A165756}" srcOrd="6" destOrd="0" presId="urn:microsoft.com/office/officeart/2008/layout/IncreasingCircleProcess"/>
    <dgm:cxn modelId="{AEF69EC5-62C8-450A-BB1D-FA8F14B4D44E}" type="presParOf" srcId="{CC2364D3-C15F-46A6-B5BD-32005A165756}" destId="{0B042D3E-AE8E-4B5B-8246-5C8841890E7D}" srcOrd="0" destOrd="0" presId="urn:microsoft.com/office/officeart/2008/layout/IncreasingCircleProcess"/>
    <dgm:cxn modelId="{E293E2B1-92DF-4713-836F-B358581C3117}" type="presParOf" srcId="{CC2364D3-C15F-46A6-B5BD-32005A165756}" destId="{E55D11C6-BE5A-4536-845B-517B0E993775}" srcOrd="1" destOrd="0" presId="urn:microsoft.com/office/officeart/2008/layout/IncreasingCircleProcess"/>
    <dgm:cxn modelId="{6E421678-4130-43F2-892C-BF960EA1E0AE}" type="presParOf" srcId="{CC2364D3-C15F-46A6-B5BD-32005A165756}" destId="{9A1150F8-DE2D-46FE-BBF5-85E8009BF55E}" srcOrd="2" destOrd="0" presId="urn:microsoft.com/office/officeart/2008/layout/IncreasingCircleProcess"/>
    <dgm:cxn modelId="{31F65368-CE17-45D7-9543-01EB209E84A3}" type="presParOf" srcId="{CC2364D3-C15F-46A6-B5BD-32005A165756}" destId="{35D1386E-ABDA-474C-897B-3C81BE8E410B}" srcOrd="3" destOrd="0" presId="urn:microsoft.com/office/officeart/2008/layout/IncreasingCircleProcess"/>
    <dgm:cxn modelId="{4F39147B-A8F2-490F-8403-4974725B0789}" type="presParOf" srcId="{D5BE7F9F-87BB-4F0E-8AF5-9463CA79EAB0}" destId="{B34C6343-E998-4EDE-BB37-9A1AED50AF1D}" srcOrd="7" destOrd="0" presId="urn:microsoft.com/office/officeart/2008/layout/IncreasingCircleProcess"/>
    <dgm:cxn modelId="{D00B053B-C569-4EB4-84C4-6890D9364044}" type="presParOf" srcId="{D5BE7F9F-87BB-4F0E-8AF5-9463CA79EAB0}" destId="{56AA570B-B8D2-4C33-9DB1-0D8EA505CADD}" srcOrd="8" destOrd="0" presId="urn:microsoft.com/office/officeart/2008/layout/IncreasingCircleProcess"/>
    <dgm:cxn modelId="{D5F27B90-D56C-4F64-ADE8-E91174E28624}" type="presParOf" srcId="{56AA570B-B8D2-4C33-9DB1-0D8EA505CADD}" destId="{7F7AB2EF-2ED5-4796-A2B8-3440A5900F5E}" srcOrd="0" destOrd="0" presId="urn:microsoft.com/office/officeart/2008/layout/IncreasingCircleProcess"/>
    <dgm:cxn modelId="{601FC00B-9B2B-4286-AF5D-BB23FE4D45E1}" type="presParOf" srcId="{56AA570B-B8D2-4C33-9DB1-0D8EA505CADD}" destId="{56AF6B94-7B7D-430F-8EFB-4711909540E1}" srcOrd="1" destOrd="0" presId="urn:microsoft.com/office/officeart/2008/layout/IncreasingCircleProcess"/>
    <dgm:cxn modelId="{1B0D6344-F421-4313-B0FB-6126912DD9CF}" type="presParOf" srcId="{56AA570B-B8D2-4C33-9DB1-0D8EA505CADD}" destId="{99A7AA3D-9C6F-49B8-9A9A-5ED00B007482}" srcOrd="2" destOrd="0" presId="urn:microsoft.com/office/officeart/2008/layout/IncreasingCircleProcess"/>
    <dgm:cxn modelId="{DC44E7BB-0AC1-4EFB-B9B1-0A0134AE4C0E}" type="presParOf" srcId="{56AA570B-B8D2-4C33-9DB1-0D8EA505CADD}" destId="{D352C39F-7334-4427-B434-6F69B128C766}"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E0983-DB2B-45AC-A94E-54DE6BC123BF}">
      <dsp:nvSpPr>
        <dsp:cNvPr id="0" name=""/>
        <dsp:cNvSpPr/>
      </dsp:nvSpPr>
      <dsp:spPr>
        <a:xfrm>
          <a:off x="5912" y="0"/>
          <a:ext cx="497376" cy="49737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7ECF9F-46C2-4C6D-897F-C718C32D7DFD}">
      <dsp:nvSpPr>
        <dsp:cNvPr id="0" name=""/>
        <dsp:cNvSpPr/>
      </dsp:nvSpPr>
      <dsp:spPr>
        <a:xfrm>
          <a:off x="55649" y="49737"/>
          <a:ext cx="397901" cy="397901"/>
        </a:xfrm>
        <a:prstGeom prst="chord">
          <a:avLst>
            <a:gd name="adj1" fmla="val 2332194"/>
            <a:gd name="adj2" fmla="val 8587806"/>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13892-BF24-40F3-A9AA-529C222059C7}">
      <dsp:nvSpPr>
        <dsp:cNvPr id="0" name=""/>
        <dsp:cNvSpPr/>
      </dsp:nvSpPr>
      <dsp:spPr>
        <a:xfrm>
          <a:off x="528549" y="497376"/>
          <a:ext cx="1628125" cy="2093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t" anchorCtr="0">
          <a:noAutofit/>
        </a:bodyPr>
        <a:lstStyle/>
        <a:p>
          <a:pPr marL="0" lvl="0" indent="0" algn="l" defTabSz="622300">
            <a:lnSpc>
              <a:spcPct val="90000"/>
            </a:lnSpc>
            <a:spcBef>
              <a:spcPct val="0"/>
            </a:spcBef>
            <a:spcAft>
              <a:spcPct val="35000"/>
            </a:spcAft>
            <a:buFont typeface="Wingdings" panose="05000000000000000000" pitchFamily="2" charset="2"/>
            <a:buNone/>
          </a:pPr>
          <a:r>
            <a:rPr lang="en-US" sz="1400" kern="1200" dirty="0">
              <a:latin typeface="+mj-lt"/>
            </a:rPr>
            <a:t>PA County, Municipalities Data</a:t>
          </a:r>
        </a:p>
        <a:p>
          <a:pPr marL="0" lvl="0" indent="0" algn="l" defTabSz="622300">
            <a:lnSpc>
              <a:spcPct val="90000"/>
            </a:lnSpc>
            <a:spcBef>
              <a:spcPct val="0"/>
            </a:spcBef>
            <a:spcAft>
              <a:spcPct val="35000"/>
            </a:spcAft>
            <a:buFont typeface="Wingdings" panose="05000000000000000000" pitchFamily="2" charset="2"/>
            <a:buNone/>
          </a:pPr>
          <a:r>
            <a:rPr lang="en-US" sz="1400" kern="1200" dirty="0">
              <a:latin typeface="+mj-lt"/>
            </a:rPr>
            <a:t>Population Data</a:t>
          </a:r>
        </a:p>
        <a:p>
          <a:pPr marL="0" lvl="0" indent="0" algn="l" defTabSz="622300">
            <a:lnSpc>
              <a:spcPct val="90000"/>
            </a:lnSpc>
            <a:spcBef>
              <a:spcPct val="0"/>
            </a:spcBef>
            <a:spcAft>
              <a:spcPct val="35000"/>
            </a:spcAft>
            <a:buFont typeface="Wingdings" panose="05000000000000000000" pitchFamily="2" charset="2"/>
            <a:buNone/>
          </a:pPr>
          <a:r>
            <a:rPr lang="en-US" sz="1400" kern="1200" dirty="0">
              <a:latin typeface="+mj-lt"/>
            </a:rPr>
            <a:t>Hospital Beds Data for every County in PA</a:t>
          </a:r>
        </a:p>
        <a:p>
          <a:pPr marL="0" lvl="0" indent="0" algn="l" defTabSz="622300">
            <a:lnSpc>
              <a:spcPct val="90000"/>
            </a:lnSpc>
            <a:spcBef>
              <a:spcPct val="0"/>
            </a:spcBef>
            <a:spcAft>
              <a:spcPct val="35000"/>
            </a:spcAft>
            <a:buFont typeface="Wingdings" panose="05000000000000000000" pitchFamily="2" charset="2"/>
            <a:buNone/>
          </a:pPr>
          <a:r>
            <a:rPr lang="en-US" sz="1400" kern="1200" dirty="0">
              <a:latin typeface="+mj-lt"/>
            </a:rPr>
            <a:t>Hospital Data for each Municipality using Foursquare API</a:t>
          </a:r>
        </a:p>
      </dsp:txBody>
      <dsp:txXfrm>
        <a:off x="528549" y="497376"/>
        <a:ext cx="1628125" cy="2093127"/>
      </dsp:txXfrm>
    </dsp:sp>
    <dsp:sp modelId="{7467FA07-A0AF-4CC4-A843-C91F46386A4E}">
      <dsp:nvSpPr>
        <dsp:cNvPr id="0" name=""/>
        <dsp:cNvSpPr/>
      </dsp:nvSpPr>
      <dsp:spPr>
        <a:xfrm>
          <a:off x="547971" y="0"/>
          <a:ext cx="1589280" cy="497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1066800">
            <a:lnSpc>
              <a:spcPct val="90000"/>
            </a:lnSpc>
            <a:spcBef>
              <a:spcPct val="0"/>
            </a:spcBef>
            <a:spcAft>
              <a:spcPct val="35000"/>
            </a:spcAft>
            <a:buNone/>
          </a:pPr>
          <a:r>
            <a:rPr lang="en-US" sz="2400" b="1" kern="1200" dirty="0"/>
            <a:t>Data Collection</a:t>
          </a:r>
        </a:p>
      </dsp:txBody>
      <dsp:txXfrm>
        <a:off x="547971" y="0"/>
        <a:ext cx="1589280" cy="497376"/>
      </dsp:txXfrm>
    </dsp:sp>
    <dsp:sp modelId="{B7B94F9F-13FB-43D1-82FB-4F9AA96C491A}">
      <dsp:nvSpPr>
        <dsp:cNvPr id="0" name=""/>
        <dsp:cNvSpPr/>
      </dsp:nvSpPr>
      <dsp:spPr>
        <a:xfrm>
          <a:off x="2288869" y="2066795"/>
          <a:ext cx="497376" cy="49737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E55AA2-AD9B-4F82-A780-C7E5D6D68762}">
      <dsp:nvSpPr>
        <dsp:cNvPr id="0" name=""/>
        <dsp:cNvSpPr/>
      </dsp:nvSpPr>
      <dsp:spPr>
        <a:xfrm>
          <a:off x="2338610" y="2109384"/>
          <a:ext cx="397901" cy="397901"/>
        </a:xfrm>
        <a:prstGeom prst="chord">
          <a:avLst>
            <a:gd name="adj1" fmla="val 692220"/>
            <a:gd name="adj2" fmla="val 1010778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BC58AB-A032-405A-932A-EAB3FF9A43C5}">
      <dsp:nvSpPr>
        <dsp:cNvPr id="0" name=""/>
        <dsp:cNvSpPr/>
      </dsp:nvSpPr>
      <dsp:spPr>
        <a:xfrm>
          <a:off x="3030018" y="1151034"/>
          <a:ext cx="1991195" cy="969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dirty="0">
              <a:latin typeface="+mj-lt"/>
            </a:rPr>
            <a:t>Data Preprocessing</a:t>
          </a:r>
        </a:p>
        <a:p>
          <a:pPr marL="0" lvl="0" indent="0" algn="l" defTabSz="622300">
            <a:lnSpc>
              <a:spcPct val="90000"/>
            </a:lnSpc>
            <a:spcBef>
              <a:spcPct val="0"/>
            </a:spcBef>
            <a:spcAft>
              <a:spcPct val="35000"/>
            </a:spcAft>
            <a:buFont typeface="Arial" panose="020B0604020202020204" pitchFamily="34" charset="0"/>
            <a:buNone/>
          </a:pPr>
          <a:r>
            <a:rPr lang="en-US" sz="1400" kern="1200" dirty="0">
              <a:latin typeface="+mj-lt"/>
            </a:rPr>
            <a:t>Data Visualization</a:t>
          </a:r>
        </a:p>
        <a:p>
          <a:pPr marL="0" lvl="0" indent="0" algn="l" defTabSz="622300">
            <a:lnSpc>
              <a:spcPct val="90000"/>
            </a:lnSpc>
            <a:spcBef>
              <a:spcPct val="0"/>
            </a:spcBef>
            <a:spcAft>
              <a:spcPct val="35000"/>
            </a:spcAft>
            <a:buFont typeface="Arial" panose="020B0604020202020204" pitchFamily="34" charset="0"/>
            <a:buNone/>
          </a:pPr>
          <a:r>
            <a:rPr lang="en-US" sz="1400" kern="1200" dirty="0">
              <a:latin typeface="+mj-lt"/>
            </a:rPr>
            <a:t>Statistical Analysis</a:t>
          </a:r>
        </a:p>
      </dsp:txBody>
      <dsp:txXfrm>
        <a:off x="3030018" y="1151034"/>
        <a:ext cx="1991195" cy="969766"/>
      </dsp:txXfrm>
    </dsp:sp>
    <dsp:sp modelId="{22117333-4A28-4AEA-A43B-6B3E5EBDD5CF}">
      <dsp:nvSpPr>
        <dsp:cNvPr id="0" name=""/>
        <dsp:cNvSpPr/>
      </dsp:nvSpPr>
      <dsp:spPr>
        <a:xfrm>
          <a:off x="2948156" y="2195362"/>
          <a:ext cx="2029760" cy="497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1066800">
            <a:lnSpc>
              <a:spcPct val="90000"/>
            </a:lnSpc>
            <a:spcBef>
              <a:spcPct val="0"/>
            </a:spcBef>
            <a:spcAft>
              <a:spcPct val="35000"/>
            </a:spcAft>
            <a:buNone/>
          </a:pPr>
          <a:r>
            <a:rPr lang="en-US" sz="2400" b="1" kern="1200" dirty="0"/>
            <a:t>Exploratory Data Analysis</a:t>
          </a:r>
        </a:p>
      </dsp:txBody>
      <dsp:txXfrm>
        <a:off x="2948156" y="2195362"/>
        <a:ext cx="2029760" cy="497376"/>
      </dsp:txXfrm>
    </dsp:sp>
    <dsp:sp modelId="{E6ABE1FD-8695-478D-AEBE-98E87A525E27}">
      <dsp:nvSpPr>
        <dsp:cNvPr id="0" name=""/>
        <dsp:cNvSpPr/>
      </dsp:nvSpPr>
      <dsp:spPr>
        <a:xfrm>
          <a:off x="4715496" y="0"/>
          <a:ext cx="497376" cy="49737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2ACD3F-15EB-4675-A853-F252E325C83C}">
      <dsp:nvSpPr>
        <dsp:cNvPr id="0" name=""/>
        <dsp:cNvSpPr/>
      </dsp:nvSpPr>
      <dsp:spPr>
        <a:xfrm>
          <a:off x="4767641" y="45903"/>
          <a:ext cx="397901" cy="397901"/>
        </a:xfrm>
        <a:prstGeom prst="chord">
          <a:avLst>
            <a:gd name="adj1" fmla="val 20907780"/>
            <a:gd name="adj2" fmla="val 1149222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DB81A3-E667-4A92-93B4-E3566E120C78}">
      <dsp:nvSpPr>
        <dsp:cNvPr id="0" name=""/>
        <dsp:cNvSpPr/>
      </dsp:nvSpPr>
      <dsp:spPr>
        <a:xfrm>
          <a:off x="5515456" y="707668"/>
          <a:ext cx="1587853" cy="10983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t" anchorCtr="0">
          <a:noAutofit/>
        </a:bodyPr>
        <a:lstStyle/>
        <a:p>
          <a:pPr marL="0" lvl="0" indent="0" algn="l" defTabSz="622300">
            <a:lnSpc>
              <a:spcPct val="90000"/>
            </a:lnSpc>
            <a:spcBef>
              <a:spcPct val="0"/>
            </a:spcBef>
            <a:spcAft>
              <a:spcPct val="35000"/>
            </a:spcAft>
            <a:buNone/>
          </a:pPr>
          <a:r>
            <a:rPr lang="en-US" sz="1400" kern="1200" dirty="0">
              <a:latin typeface="+mj-lt"/>
            </a:rPr>
            <a:t>K-Means Clustering</a:t>
          </a:r>
        </a:p>
        <a:p>
          <a:pPr marL="0" lvl="0" indent="0" algn="l" defTabSz="622300">
            <a:lnSpc>
              <a:spcPct val="90000"/>
            </a:lnSpc>
            <a:spcBef>
              <a:spcPct val="0"/>
            </a:spcBef>
            <a:spcAft>
              <a:spcPct val="35000"/>
            </a:spcAft>
            <a:buNone/>
          </a:pPr>
          <a:r>
            <a:rPr lang="en-US" sz="1400" kern="1200" dirty="0">
              <a:latin typeface="+mj-lt"/>
            </a:rPr>
            <a:t>Parameter Optimization</a:t>
          </a:r>
        </a:p>
      </dsp:txBody>
      <dsp:txXfrm>
        <a:off x="5515456" y="707668"/>
        <a:ext cx="1587853" cy="1098368"/>
      </dsp:txXfrm>
    </dsp:sp>
    <dsp:sp modelId="{45C9B3FB-36DE-40CB-812E-411002E7569C}">
      <dsp:nvSpPr>
        <dsp:cNvPr id="0" name=""/>
        <dsp:cNvSpPr/>
      </dsp:nvSpPr>
      <dsp:spPr>
        <a:xfrm>
          <a:off x="5379256" y="14285"/>
          <a:ext cx="1922848" cy="497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1066800">
            <a:lnSpc>
              <a:spcPct val="90000"/>
            </a:lnSpc>
            <a:spcBef>
              <a:spcPct val="0"/>
            </a:spcBef>
            <a:spcAft>
              <a:spcPct val="35000"/>
            </a:spcAft>
            <a:buNone/>
          </a:pPr>
          <a:r>
            <a:rPr lang="en-US" sz="2400" b="1" kern="1200" dirty="0"/>
            <a:t>Data Classification</a:t>
          </a:r>
        </a:p>
      </dsp:txBody>
      <dsp:txXfrm>
        <a:off x="5379256" y="14285"/>
        <a:ext cx="1922848" cy="497376"/>
      </dsp:txXfrm>
    </dsp:sp>
    <dsp:sp modelId="{0B042D3E-AE8E-4B5B-8246-5C8841890E7D}">
      <dsp:nvSpPr>
        <dsp:cNvPr id="0" name=""/>
        <dsp:cNvSpPr/>
      </dsp:nvSpPr>
      <dsp:spPr>
        <a:xfrm>
          <a:off x="7117245" y="1995809"/>
          <a:ext cx="497376" cy="49737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5D11C6-BE5A-4536-845B-517B0E993775}">
      <dsp:nvSpPr>
        <dsp:cNvPr id="0" name=""/>
        <dsp:cNvSpPr/>
      </dsp:nvSpPr>
      <dsp:spPr>
        <a:xfrm>
          <a:off x="7166978" y="2044202"/>
          <a:ext cx="397901" cy="397901"/>
        </a:xfrm>
        <a:prstGeom prst="chord">
          <a:avLst>
            <a:gd name="adj1" fmla="val 19267806"/>
            <a:gd name="adj2" fmla="val 13012194"/>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D1386E-ABDA-474C-897B-3C81BE8E410B}">
      <dsp:nvSpPr>
        <dsp:cNvPr id="0" name=""/>
        <dsp:cNvSpPr/>
      </dsp:nvSpPr>
      <dsp:spPr>
        <a:xfrm>
          <a:off x="7786989" y="2024383"/>
          <a:ext cx="1962576" cy="497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1066800">
            <a:lnSpc>
              <a:spcPct val="90000"/>
            </a:lnSpc>
            <a:spcBef>
              <a:spcPct val="0"/>
            </a:spcBef>
            <a:spcAft>
              <a:spcPct val="35000"/>
            </a:spcAft>
            <a:buNone/>
          </a:pPr>
          <a:r>
            <a:rPr lang="en-US" sz="2400" b="1" kern="1200" dirty="0"/>
            <a:t>Graphical Visualization</a:t>
          </a:r>
        </a:p>
      </dsp:txBody>
      <dsp:txXfrm>
        <a:off x="7786989" y="2024383"/>
        <a:ext cx="1962576" cy="497376"/>
      </dsp:txXfrm>
    </dsp:sp>
    <dsp:sp modelId="{7F7AB2EF-2ED5-4796-A2B8-3440A5900F5E}">
      <dsp:nvSpPr>
        <dsp:cNvPr id="0" name=""/>
        <dsp:cNvSpPr/>
      </dsp:nvSpPr>
      <dsp:spPr>
        <a:xfrm>
          <a:off x="9193446" y="14289"/>
          <a:ext cx="497376" cy="49737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AF6B94-7B7D-430F-8EFB-4711909540E1}">
      <dsp:nvSpPr>
        <dsp:cNvPr id="0" name=""/>
        <dsp:cNvSpPr/>
      </dsp:nvSpPr>
      <dsp:spPr>
        <a:xfrm>
          <a:off x="9235768" y="65371"/>
          <a:ext cx="397901" cy="397901"/>
        </a:xfrm>
        <a:prstGeom prst="chord">
          <a:avLst>
            <a:gd name="adj1" fmla="val 1620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52C39F-7334-4427-B434-6F69B128C766}">
      <dsp:nvSpPr>
        <dsp:cNvPr id="0" name=""/>
        <dsp:cNvSpPr/>
      </dsp:nvSpPr>
      <dsp:spPr>
        <a:xfrm>
          <a:off x="9759936" y="107144"/>
          <a:ext cx="2114514" cy="497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1066800">
            <a:lnSpc>
              <a:spcPct val="90000"/>
            </a:lnSpc>
            <a:spcBef>
              <a:spcPct val="0"/>
            </a:spcBef>
            <a:spcAft>
              <a:spcPct val="35000"/>
            </a:spcAft>
            <a:buNone/>
          </a:pPr>
          <a:r>
            <a:rPr lang="en-US" sz="2400" b="1" kern="1200" dirty="0"/>
            <a:t>Insights and Conclusions</a:t>
          </a:r>
        </a:p>
      </dsp:txBody>
      <dsp:txXfrm>
        <a:off x="9759936" y="107144"/>
        <a:ext cx="2114514" cy="497376"/>
      </dsp:txXfrm>
    </dsp:sp>
  </dsp:spTree>
</dsp:drawing>
</file>

<file path=ppt/diagrams/layout1.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4/26/2020</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4/26/2020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a:p>
        </p:txBody>
      </p:sp>
    </p:spTree>
    <p:extLst>
      <p:ext uri="{BB962C8B-B14F-4D97-AF65-F5344CB8AC3E}">
        <p14:creationId xmlns:p14="http://schemas.microsoft.com/office/powerpoint/2010/main" val="386151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11</a:t>
            </a:fld>
            <a:endParaRPr lang="en-US" noProof="0"/>
          </a:p>
        </p:txBody>
      </p:sp>
    </p:spTree>
    <p:extLst>
      <p:ext uri="{BB962C8B-B14F-4D97-AF65-F5344CB8AC3E}">
        <p14:creationId xmlns:p14="http://schemas.microsoft.com/office/powerpoint/2010/main" val="3224650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12</a:t>
            </a:fld>
            <a:endParaRPr lang="en-US" noProof="0"/>
          </a:p>
        </p:txBody>
      </p:sp>
    </p:spTree>
    <p:extLst>
      <p:ext uri="{BB962C8B-B14F-4D97-AF65-F5344CB8AC3E}">
        <p14:creationId xmlns:p14="http://schemas.microsoft.com/office/powerpoint/2010/main" val="1977324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13</a:t>
            </a:fld>
            <a:endParaRPr lang="en-US" noProof="0"/>
          </a:p>
        </p:txBody>
      </p:sp>
    </p:spTree>
    <p:extLst>
      <p:ext uri="{BB962C8B-B14F-4D97-AF65-F5344CB8AC3E}">
        <p14:creationId xmlns:p14="http://schemas.microsoft.com/office/powerpoint/2010/main" val="3171405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14</a:t>
            </a:fld>
            <a:endParaRPr lang="en-US" noProof="0"/>
          </a:p>
        </p:txBody>
      </p:sp>
    </p:spTree>
    <p:extLst>
      <p:ext uri="{BB962C8B-B14F-4D97-AF65-F5344CB8AC3E}">
        <p14:creationId xmlns:p14="http://schemas.microsoft.com/office/powerpoint/2010/main" val="2105068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15</a:t>
            </a:fld>
            <a:endParaRPr lang="en-US" noProof="0"/>
          </a:p>
        </p:txBody>
      </p:sp>
    </p:spTree>
    <p:extLst>
      <p:ext uri="{BB962C8B-B14F-4D97-AF65-F5344CB8AC3E}">
        <p14:creationId xmlns:p14="http://schemas.microsoft.com/office/powerpoint/2010/main" val="325034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16</a:t>
            </a:fld>
            <a:endParaRPr lang="en-US" noProof="0"/>
          </a:p>
        </p:txBody>
      </p:sp>
    </p:spTree>
    <p:extLst>
      <p:ext uri="{BB962C8B-B14F-4D97-AF65-F5344CB8AC3E}">
        <p14:creationId xmlns:p14="http://schemas.microsoft.com/office/powerpoint/2010/main" val="4120294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17</a:t>
            </a:fld>
            <a:endParaRPr lang="en-US" noProof="0"/>
          </a:p>
        </p:txBody>
      </p:sp>
    </p:spTree>
    <p:extLst>
      <p:ext uri="{BB962C8B-B14F-4D97-AF65-F5344CB8AC3E}">
        <p14:creationId xmlns:p14="http://schemas.microsoft.com/office/powerpoint/2010/main" val="4189610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a:p>
        </p:txBody>
      </p:sp>
    </p:spTree>
    <p:extLst>
      <p:ext uri="{BB962C8B-B14F-4D97-AF65-F5344CB8AC3E}">
        <p14:creationId xmlns:p14="http://schemas.microsoft.com/office/powerpoint/2010/main" val="3546845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a:p>
        </p:txBody>
      </p:sp>
    </p:spTree>
    <p:extLst>
      <p:ext uri="{BB962C8B-B14F-4D97-AF65-F5344CB8AC3E}">
        <p14:creationId xmlns:p14="http://schemas.microsoft.com/office/powerpoint/2010/main" val="1496249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a:p>
        </p:txBody>
      </p:sp>
    </p:spTree>
    <p:extLst>
      <p:ext uri="{BB962C8B-B14F-4D97-AF65-F5344CB8AC3E}">
        <p14:creationId xmlns:p14="http://schemas.microsoft.com/office/powerpoint/2010/main" val="4007157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a:p>
        </p:txBody>
      </p:sp>
    </p:spTree>
    <p:extLst>
      <p:ext uri="{BB962C8B-B14F-4D97-AF65-F5344CB8AC3E}">
        <p14:creationId xmlns:p14="http://schemas.microsoft.com/office/powerpoint/2010/main" val="2589358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a:p>
        </p:txBody>
      </p:sp>
    </p:spTree>
    <p:extLst>
      <p:ext uri="{BB962C8B-B14F-4D97-AF65-F5344CB8AC3E}">
        <p14:creationId xmlns:p14="http://schemas.microsoft.com/office/powerpoint/2010/main" val="1128203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a:p>
        </p:txBody>
      </p:sp>
    </p:spTree>
    <p:extLst>
      <p:ext uri="{BB962C8B-B14F-4D97-AF65-F5344CB8AC3E}">
        <p14:creationId xmlns:p14="http://schemas.microsoft.com/office/powerpoint/2010/main" val="3757677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9</a:t>
            </a:fld>
            <a:endParaRPr lang="en-US" noProof="0"/>
          </a:p>
        </p:txBody>
      </p:sp>
    </p:spTree>
    <p:extLst>
      <p:ext uri="{BB962C8B-B14F-4D97-AF65-F5344CB8AC3E}">
        <p14:creationId xmlns:p14="http://schemas.microsoft.com/office/powerpoint/2010/main" val="1277584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30193B-564F-4854-8A52-728F3FB19C85}" type="slidenum">
              <a:rPr lang="en-US" noProof="0" smtClean="0"/>
              <a:t>10</a:t>
            </a:fld>
            <a:endParaRPr lang="en-US" noProof="0"/>
          </a:p>
        </p:txBody>
      </p:sp>
    </p:spTree>
    <p:extLst>
      <p:ext uri="{BB962C8B-B14F-4D97-AF65-F5344CB8AC3E}">
        <p14:creationId xmlns:p14="http://schemas.microsoft.com/office/powerpoint/2010/main" val="2871089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noProof="0"/>
              <a:t>Click to edit Master title style</a:t>
            </a:r>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US" sz="1600" b="1" spc="-100" baseline="0" noProof="0" dirty="0">
                <a:solidFill>
                  <a:schemeClr val="tx1">
                    <a:lumMod val="50000"/>
                    <a:lumOff val="50000"/>
                  </a:schemeClr>
                </a:solidFill>
                <a:latin typeface="Corbel" panose="020B0503020204020204" pitchFamily="34" charset="0"/>
              </a:rPr>
              <a:t>WOODGROVE</a:t>
            </a:r>
            <a:r>
              <a:rPr lang="en-US" sz="1600" b="1" spc="-100" baseline="0" noProof="0" dirty="0">
                <a:solidFill>
                  <a:schemeClr val="accent1"/>
                </a:solidFill>
                <a:latin typeface="Corbel" panose="020B0503020204020204" pitchFamily="34" charset="0"/>
              </a:rPr>
              <a:t> </a:t>
            </a:r>
            <a:r>
              <a:rPr lang="en-US" sz="1600" b="1" spc="-100" baseline="0" noProof="0" dirty="0">
                <a:solidFill>
                  <a:schemeClr val="tx1"/>
                </a:solidFill>
                <a:latin typeface="Corbel" panose="020B0503020204020204" pitchFamily="34" charset="0"/>
              </a:rPr>
              <a:t>BANK</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2F2BFDF-E9F2-4569-A9F2-E1FFCB7FB82D}"/>
              </a:ext>
            </a:extLst>
          </p:cNvPr>
          <p:cNvSpPr txBox="1"/>
          <p:nvPr/>
        </p:nvSpPr>
        <p:spPr>
          <a:xfrm>
            <a:off x="2305634" y="6184231"/>
            <a:ext cx="4779606" cy="265773"/>
          </a:xfrm>
          <a:prstGeom prst="rect">
            <a:avLst/>
          </a:prstGeom>
          <a:noFill/>
        </p:spPr>
        <p:txBody>
          <a:bodyPr wrap="square" lIns="0" tIns="36000" rIns="0" bIns="0" rtlCol="0">
            <a:spAutoFit/>
          </a:bodyPr>
          <a:lstStyle/>
          <a:p>
            <a:pPr algn="r">
              <a:lnSpc>
                <a:spcPts val="1400"/>
              </a:lnSpc>
            </a:pPr>
            <a:r>
              <a:rPr lang="en-US" sz="1600" b="1" u="sng" spc="-100" baseline="0" dirty="0">
                <a:solidFill>
                  <a:schemeClr val="tx1">
                    <a:lumMod val="50000"/>
                    <a:lumOff val="50000"/>
                  </a:schemeClr>
                </a:solidFill>
                <a:latin typeface="Corbel" panose="020B0503020204020204" pitchFamily="34" charset="0"/>
              </a:rPr>
              <a:t>PREPARED BY:</a:t>
            </a:r>
            <a:r>
              <a:rPr lang="en-US" sz="2400" b="1" spc="-100" baseline="0" dirty="0">
                <a:solidFill>
                  <a:schemeClr val="tx1">
                    <a:lumMod val="50000"/>
                    <a:lumOff val="50000"/>
                  </a:schemeClr>
                </a:solidFill>
                <a:latin typeface="Corbel" panose="020B0503020204020204" pitchFamily="34" charset="0"/>
              </a:rPr>
              <a:t> ROHIT </a:t>
            </a:r>
            <a:r>
              <a:rPr lang="en-US" sz="2800" b="1" spc="-100" dirty="0">
                <a:latin typeface="Corbel" panose="020B0503020204020204" pitchFamily="34" charset="0"/>
              </a:rPr>
              <a:t>RAWAL</a:t>
            </a:r>
            <a:endParaRPr lang="en-US" sz="1600" b="1" spc="-100" baseline="0" dirty="0">
              <a:latin typeface="Corbel" panose="020B0503020204020204" pitchFamily="34" charset="0"/>
            </a:endParaRPr>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86990" y="4143967"/>
            <a:ext cx="6798250" cy="1674470"/>
          </a:xfrm>
        </p:spPr>
        <p:txBody>
          <a:bodyPr/>
          <a:lstStyle/>
          <a:p>
            <a:r>
              <a:rPr lang="en-US" sz="3600" dirty="0"/>
              <a:t>Pennsylvania PREPAREDNESS LEVEL for a pandemic</a:t>
            </a:r>
          </a:p>
        </p:txBody>
      </p:sp>
      <p:pic>
        <p:nvPicPr>
          <p:cNvPr id="7" name="Picture Placeholder 6" descr="Wood piece cut through the middle">
            <a:extLst>
              <a:ext uri="{FF2B5EF4-FFF2-40B4-BE49-F238E27FC236}">
                <a16:creationId xmlns:a16="http://schemas.microsoft.com/office/drawing/2014/main" id="{C0BA96B3-F713-41B0-A2E3-15E9039E474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9980476" y="0"/>
            <a:ext cx="2211524" cy="6858000"/>
          </a:xfrm>
        </p:spPr>
      </p:pic>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US" sz="2000" b="1" i="0" dirty="0"/>
              <a:t>IBM Data Science Certification</a:t>
            </a:r>
            <a:endParaRPr lang="en-US" dirty="0"/>
          </a:p>
        </p:txBody>
      </p:sp>
      <p:pic>
        <p:nvPicPr>
          <p:cNvPr id="2" name="Picture 1">
            <a:extLst>
              <a:ext uri="{FF2B5EF4-FFF2-40B4-BE49-F238E27FC236}">
                <a16:creationId xmlns:a16="http://schemas.microsoft.com/office/drawing/2014/main" id="{BC48BA1B-AB17-4664-ACE8-18A8072D483C}"/>
              </a:ext>
            </a:extLst>
          </p:cNvPr>
          <p:cNvPicPr>
            <a:picLocks noChangeAspect="1"/>
          </p:cNvPicPr>
          <p:nvPr/>
        </p:nvPicPr>
        <p:blipFill>
          <a:blip r:embed="rId4"/>
          <a:stretch>
            <a:fillRect/>
          </a:stretch>
        </p:blipFill>
        <p:spPr>
          <a:xfrm>
            <a:off x="2305634" y="671347"/>
            <a:ext cx="5547904" cy="3106826"/>
          </a:xfrm>
          <a:prstGeom prst="rect">
            <a:avLst/>
          </a:prstGeom>
        </p:spPr>
      </p:pic>
      <p:sp>
        <p:nvSpPr>
          <p:cNvPr id="9" name="TextBox 8">
            <a:extLst>
              <a:ext uri="{FF2B5EF4-FFF2-40B4-BE49-F238E27FC236}">
                <a16:creationId xmlns:a16="http://schemas.microsoft.com/office/drawing/2014/main" id="{ADBE8522-305F-4EBB-A922-8559A48EE11D}"/>
              </a:ext>
            </a:extLst>
          </p:cNvPr>
          <p:cNvSpPr txBox="1"/>
          <p:nvPr/>
        </p:nvSpPr>
        <p:spPr>
          <a:xfrm>
            <a:off x="7249380" y="3919181"/>
            <a:ext cx="1208315" cy="590349"/>
          </a:xfrm>
          <a:prstGeom prst="rect">
            <a:avLst/>
          </a:prstGeom>
          <a:solidFill>
            <a:schemeClr val="bg1"/>
          </a:solidFill>
        </p:spPr>
        <p:txBody>
          <a:bodyPr wrap="square" lIns="0" tIns="36000" rIns="0" bIns="0" rtlCol="0">
            <a:spAutoFit/>
          </a:bodyPr>
          <a:lstStyle/>
          <a:p>
            <a:pPr algn="ctr"/>
            <a:r>
              <a:rPr lang="en-US" b="1" spc="-100" baseline="0" dirty="0">
                <a:latin typeface="Corbel" panose="020B0503020204020204" pitchFamily="34" charset="0"/>
              </a:rPr>
              <a:t>CAPSTONE</a:t>
            </a:r>
          </a:p>
          <a:p>
            <a:pPr algn="ctr"/>
            <a:r>
              <a:rPr lang="en-US" b="1" spc="-100" baseline="0" dirty="0">
                <a:solidFill>
                  <a:schemeClr val="bg1">
                    <a:lumMod val="65000"/>
                  </a:schemeClr>
                </a:solidFill>
                <a:latin typeface="Corbel" panose="020B0503020204020204" pitchFamily="34" charset="0"/>
              </a:rPr>
              <a:t>COURSERA</a:t>
            </a:r>
            <a:endParaRPr lang="en-US" sz="1200" b="1" spc="-100" baseline="0" dirty="0">
              <a:solidFill>
                <a:schemeClr val="bg1">
                  <a:lumMod val="65000"/>
                </a:schemeClr>
              </a:solidFill>
              <a:latin typeface="Corbel" panose="020B0503020204020204" pitchFamily="34" charset="0"/>
            </a:endParaRPr>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K-MEANS CLUSTERING</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10</a:t>
            </a:fld>
            <a:endParaRPr lang="en-US" dirty="0"/>
          </a:p>
        </p:txBody>
      </p:sp>
      <p:sp>
        <p:nvSpPr>
          <p:cNvPr id="14" name="Rectangle 13">
            <a:extLst>
              <a:ext uri="{FF2B5EF4-FFF2-40B4-BE49-F238E27FC236}">
                <a16:creationId xmlns:a16="http://schemas.microsoft.com/office/drawing/2014/main" id="{7759225F-21C1-46A4-84F0-B9C7DCD5E387}"/>
              </a:ext>
            </a:extLst>
          </p:cNvPr>
          <p:cNvSpPr/>
          <p:nvPr/>
        </p:nvSpPr>
        <p:spPr>
          <a:xfrm>
            <a:off x="9951868" y="0"/>
            <a:ext cx="224013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47DC47-A80A-4C6C-B8B4-D6779EA7C4FE}"/>
              </a:ext>
            </a:extLst>
          </p:cNvPr>
          <p:cNvSpPr txBox="1"/>
          <p:nvPr/>
        </p:nvSpPr>
        <p:spPr>
          <a:xfrm>
            <a:off x="10375789" y="336747"/>
            <a:ext cx="1518463" cy="682682"/>
          </a:xfrm>
          <a:prstGeom prst="rect">
            <a:avLst/>
          </a:prstGeom>
          <a:solidFill>
            <a:schemeClr val="tx1"/>
          </a:solidFill>
        </p:spPr>
        <p:txBody>
          <a:bodyPr wrap="square" lIns="0" tIns="36000" rIns="0" bIns="0" rtlCol="0">
            <a:spAutoFit/>
          </a:bodyPr>
          <a:lstStyle/>
          <a:p>
            <a:pPr algn="r"/>
            <a:r>
              <a:rPr lang="en-US" sz="2400" b="1" spc="-100" baseline="0" dirty="0">
                <a:solidFill>
                  <a:schemeClr val="bg1"/>
                </a:solidFill>
                <a:latin typeface="Corbel" panose="020B0503020204020204" pitchFamily="34" charset="0"/>
              </a:rPr>
              <a:t>CAPSTONE</a:t>
            </a:r>
          </a:p>
          <a:p>
            <a:pPr algn="r"/>
            <a:r>
              <a:rPr lang="en-US" b="1" spc="-100" baseline="0" dirty="0">
                <a:solidFill>
                  <a:schemeClr val="bg1"/>
                </a:solidFill>
                <a:latin typeface="Corbel" panose="020B0503020204020204" pitchFamily="34" charset="0"/>
              </a:rPr>
              <a:t>COURSERA</a:t>
            </a:r>
            <a:endParaRPr lang="en-US" sz="1200" b="1" spc="-100" baseline="0" dirty="0">
              <a:solidFill>
                <a:schemeClr val="bg1"/>
              </a:solidFill>
              <a:latin typeface="Corbel" panose="020B0503020204020204" pitchFamily="34" charset="0"/>
            </a:endParaRPr>
          </a:p>
        </p:txBody>
      </p:sp>
      <p:sp>
        <p:nvSpPr>
          <p:cNvPr id="5" name="TextBox 4">
            <a:extLst>
              <a:ext uri="{FF2B5EF4-FFF2-40B4-BE49-F238E27FC236}">
                <a16:creationId xmlns:a16="http://schemas.microsoft.com/office/drawing/2014/main" id="{9D4378E9-F7AE-4A10-A310-39949632C885}"/>
              </a:ext>
            </a:extLst>
          </p:cNvPr>
          <p:cNvSpPr txBox="1"/>
          <p:nvPr/>
        </p:nvSpPr>
        <p:spPr>
          <a:xfrm>
            <a:off x="10029263" y="1420025"/>
            <a:ext cx="2085341" cy="830997"/>
          </a:xfrm>
          <a:prstGeom prst="rect">
            <a:avLst/>
          </a:prstGeom>
          <a:noFill/>
        </p:spPr>
        <p:txBody>
          <a:bodyPr wrap="square" rtlCol="0">
            <a:spAutoFit/>
          </a:bodyPr>
          <a:lstStyle/>
          <a:p>
            <a:r>
              <a:rPr lang="en-US" sz="2400" b="1" dirty="0">
                <a:solidFill>
                  <a:schemeClr val="bg1"/>
                </a:solidFill>
              </a:rPr>
              <a:t>Dataset with Cluster Labels</a:t>
            </a:r>
          </a:p>
        </p:txBody>
      </p:sp>
      <p:sp>
        <p:nvSpPr>
          <p:cNvPr id="19" name="TextBox 18">
            <a:extLst>
              <a:ext uri="{FF2B5EF4-FFF2-40B4-BE49-F238E27FC236}">
                <a16:creationId xmlns:a16="http://schemas.microsoft.com/office/drawing/2014/main" id="{8543B460-2143-462C-B10E-D28CC27874CE}"/>
              </a:ext>
            </a:extLst>
          </p:cNvPr>
          <p:cNvSpPr txBox="1"/>
          <p:nvPr/>
        </p:nvSpPr>
        <p:spPr>
          <a:xfrm>
            <a:off x="9951866" y="4847703"/>
            <a:ext cx="2240133" cy="1200329"/>
          </a:xfrm>
          <a:prstGeom prst="rect">
            <a:avLst/>
          </a:prstGeom>
          <a:noFill/>
        </p:spPr>
        <p:txBody>
          <a:bodyPr wrap="square" rtlCol="0">
            <a:spAutoFit/>
          </a:bodyPr>
          <a:lstStyle/>
          <a:p>
            <a:r>
              <a:rPr lang="en-US" sz="2400" b="1" dirty="0">
                <a:solidFill>
                  <a:schemeClr val="bg1"/>
                </a:solidFill>
              </a:rPr>
              <a:t>Graphical Cluster  Representation</a:t>
            </a:r>
          </a:p>
        </p:txBody>
      </p:sp>
      <p:pic>
        <p:nvPicPr>
          <p:cNvPr id="10" name="Picture 9">
            <a:extLst>
              <a:ext uri="{FF2B5EF4-FFF2-40B4-BE49-F238E27FC236}">
                <a16:creationId xmlns:a16="http://schemas.microsoft.com/office/drawing/2014/main" id="{E000663C-4FA6-40A7-82A6-5187D94AE4A7}"/>
              </a:ext>
            </a:extLst>
          </p:cNvPr>
          <p:cNvPicPr/>
          <p:nvPr/>
        </p:nvPicPr>
        <p:blipFill>
          <a:blip r:embed="rId3"/>
          <a:stretch>
            <a:fillRect/>
          </a:stretch>
        </p:blipFill>
        <p:spPr>
          <a:xfrm>
            <a:off x="328198" y="1179300"/>
            <a:ext cx="9468878" cy="1856863"/>
          </a:xfrm>
          <a:prstGeom prst="rect">
            <a:avLst/>
          </a:prstGeom>
          <a:ln w="31750">
            <a:solidFill>
              <a:schemeClr val="tx1"/>
            </a:solidFill>
          </a:ln>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B0912ED0-47EA-42BA-8D75-AD883FA0BD00}"/>
              </a:ext>
            </a:extLst>
          </p:cNvPr>
          <p:cNvPicPr/>
          <p:nvPr/>
        </p:nvPicPr>
        <p:blipFill>
          <a:blip r:embed="rId4"/>
          <a:stretch>
            <a:fillRect/>
          </a:stretch>
        </p:blipFill>
        <p:spPr>
          <a:xfrm>
            <a:off x="1964008" y="3210875"/>
            <a:ext cx="6134100" cy="3190875"/>
          </a:xfrm>
          <a:prstGeom prst="rect">
            <a:avLst/>
          </a:prstGeom>
          <a:ln w="31750">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20706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a:xfrm>
            <a:off x="456004" y="336747"/>
            <a:ext cx="9198116" cy="432000"/>
          </a:xfrm>
        </p:spPr>
        <p:txBody>
          <a:bodyPr/>
          <a:lstStyle/>
          <a:p>
            <a:r>
              <a:rPr lang="en-US" dirty="0"/>
              <a:t>RESULTS || CLUSTER ANALYSIS</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11</a:t>
            </a:fld>
            <a:endParaRPr lang="en-US" dirty="0"/>
          </a:p>
        </p:txBody>
      </p:sp>
      <p:sp>
        <p:nvSpPr>
          <p:cNvPr id="14" name="Rectangle 13">
            <a:extLst>
              <a:ext uri="{FF2B5EF4-FFF2-40B4-BE49-F238E27FC236}">
                <a16:creationId xmlns:a16="http://schemas.microsoft.com/office/drawing/2014/main" id="{7759225F-21C1-46A4-84F0-B9C7DCD5E387}"/>
              </a:ext>
            </a:extLst>
          </p:cNvPr>
          <p:cNvSpPr/>
          <p:nvPr/>
        </p:nvSpPr>
        <p:spPr>
          <a:xfrm>
            <a:off x="9951868" y="0"/>
            <a:ext cx="224013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47DC47-A80A-4C6C-B8B4-D6779EA7C4FE}"/>
              </a:ext>
            </a:extLst>
          </p:cNvPr>
          <p:cNvSpPr txBox="1"/>
          <p:nvPr/>
        </p:nvSpPr>
        <p:spPr>
          <a:xfrm>
            <a:off x="10375789" y="336747"/>
            <a:ext cx="1518463" cy="682682"/>
          </a:xfrm>
          <a:prstGeom prst="rect">
            <a:avLst/>
          </a:prstGeom>
          <a:solidFill>
            <a:schemeClr val="tx1"/>
          </a:solidFill>
        </p:spPr>
        <p:txBody>
          <a:bodyPr wrap="square" lIns="0" tIns="36000" rIns="0" bIns="0" rtlCol="0">
            <a:spAutoFit/>
          </a:bodyPr>
          <a:lstStyle/>
          <a:p>
            <a:pPr algn="r"/>
            <a:r>
              <a:rPr lang="en-US" sz="2400" b="1" spc="-100" baseline="0" dirty="0">
                <a:solidFill>
                  <a:schemeClr val="bg1"/>
                </a:solidFill>
                <a:latin typeface="Corbel" panose="020B0503020204020204" pitchFamily="34" charset="0"/>
              </a:rPr>
              <a:t>CAPSTONE</a:t>
            </a:r>
          </a:p>
          <a:p>
            <a:pPr algn="r"/>
            <a:r>
              <a:rPr lang="en-US" b="1" spc="-100" baseline="0" dirty="0">
                <a:solidFill>
                  <a:schemeClr val="bg1"/>
                </a:solidFill>
                <a:latin typeface="Corbel" panose="020B0503020204020204" pitchFamily="34" charset="0"/>
              </a:rPr>
              <a:t>COURSERA</a:t>
            </a:r>
            <a:endParaRPr lang="en-US" sz="1200" b="1" spc="-100" baseline="0" dirty="0">
              <a:solidFill>
                <a:schemeClr val="bg1"/>
              </a:solidFill>
              <a:latin typeface="Corbel" panose="020B0503020204020204" pitchFamily="34" charset="0"/>
            </a:endParaRPr>
          </a:p>
        </p:txBody>
      </p:sp>
      <p:sp>
        <p:nvSpPr>
          <p:cNvPr id="5" name="TextBox 4">
            <a:extLst>
              <a:ext uri="{FF2B5EF4-FFF2-40B4-BE49-F238E27FC236}">
                <a16:creationId xmlns:a16="http://schemas.microsoft.com/office/drawing/2014/main" id="{9D4378E9-F7AE-4A10-A310-39949632C885}"/>
              </a:ext>
            </a:extLst>
          </p:cNvPr>
          <p:cNvSpPr txBox="1"/>
          <p:nvPr/>
        </p:nvSpPr>
        <p:spPr>
          <a:xfrm>
            <a:off x="10029263" y="1420025"/>
            <a:ext cx="2085341" cy="461665"/>
          </a:xfrm>
          <a:prstGeom prst="rect">
            <a:avLst/>
          </a:prstGeom>
          <a:noFill/>
        </p:spPr>
        <p:txBody>
          <a:bodyPr wrap="square" rtlCol="0">
            <a:spAutoFit/>
          </a:bodyPr>
          <a:lstStyle/>
          <a:p>
            <a:r>
              <a:rPr lang="en-US" sz="2400" b="1" dirty="0">
                <a:solidFill>
                  <a:schemeClr val="bg1"/>
                </a:solidFill>
              </a:rPr>
              <a:t>Cluster 1</a:t>
            </a:r>
          </a:p>
        </p:txBody>
      </p:sp>
      <p:sp>
        <p:nvSpPr>
          <p:cNvPr id="19" name="TextBox 18">
            <a:extLst>
              <a:ext uri="{FF2B5EF4-FFF2-40B4-BE49-F238E27FC236}">
                <a16:creationId xmlns:a16="http://schemas.microsoft.com/office/drawing/2014/main" id="{8543B460-2143-462C-B10E-D28CC27874CE}"/>
              </a:ext>
            </a:extLst>
          </p:cNvPr>
          <p:cNvSpPr txBox="1"/>
          <p:nvPr/>
        </p:nvSpPr>
        <p:spPr>
          <a:xfrm>
            <a:off x="10029263" y="4865458"/>
            <a:ext cx="2240133" cy="461665"/>
          </a:xfrm>
          <a:prstGeom prst="rect">
            <a:avLst/>
          </a:prstGeom>
          <a:noFill/>
        </p:spPr>
        <p:txBody>
          <a:bodyPr wrap="square" rtlCol="0">
            <a:spAutoFit/>
          </a:bodyPr>
          <a:lstStyle/>
          <a:p>
            <a:r>
              <a:rPr lang="en-US" sz="2400" b="1" dirty="0">
                <a:solidFill>
                  <a:schemeClr val="bg1"/>
                </a:solidFill>
              </a:rPr>
              <a:t>Cluster 2</a:t>
            </a:r>
          </a:p>
        </p:txBody>
      </p:sp>
      <p:pic>
        <p:nvPicPr>
          <p:cNvPr id="12" name="Picture 11">
            <a:extLst>
              <a:ext uri="{FF2B5EF4-FFF2-40B4-BE49-F238E27FC236}">
                <a16:creationId xmlns:a16="http://schemas.microsoft.com/office/drawing/2014/main" id="{6FBFCC62-1A28-4857-B90D-882890AD91C8}"/>
              </a:ext>
            </a:extLst>
          </p:cNvPr>
          <p:cNvPicPr/>
          <p:nvPr/>
        </p:nvPicPr>
        <p:blipFill>
          <a:blip r:embed="rId3"/>
          <a:stretch>
            <a:fillRect/>
          </a:stretch>
        </p:blipFill>
        <p:spPr>
          <a:xfrm>
            <a:off x="736847" y="992420"/>
            <a:ext cx="8708994" cy="3463791"/>
          </a:xfrm>
          <a:prstGeom prst="rect">
            <a:avLst/>
          </a:prstGeom>
          <a:ln w="25400">
            <a:solidFill>
              <a:schemeClr val="tx1"/>
            </a:solidFill>
          </a:ln>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E26FF0C3-1977-4EA8-ADD8-187F6DAE7A21}"/>
              </a:ext>
            </a:extLst>
          </p:cNvPr>
          <p:cNvPicPr/>
          <p:nvPr/>
        </p:nvPicPr>
        <p:blipFill>
          <a:blip r:embed="rId4"/>
          <a:stretch>
            <a:fillRect/>
          </a:stretch>
        </p:blipFill>
        <p:spPr>
          <a:xfrm>
            <a:off x="736847" y="4637847"/>
            <a:ext cx="8708994" cy="2038227"/>
          </a:xfrm>
          <a:prstGeom prst="rect">
            <a:avLst/>
          </a:prstGeom>
          <a:ln w="25400">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41174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a:xfrm>
            <a:off x="432000" y="351497"/>
            <a:ext cx="9198116" cy="432000"/>
          </a:xfrm>
        </p:spPr>
        <p:txBody>
          <a:bodyPr/>
          <a:lstStyle/>
          <a:p>
            <a:r>
              <a:rPr lang="en-US" dirty="0"/>
              <a:t>RESULTS || CLUSTER ANALYSIS</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12</a:t>
            </a:fld>
            <a:endParaRPr lang="en-US" dirty="0"/>
          </a:p>
        </p:txBody>
      </p:sp>
      <p:sp>
        <p:nvSpPr>
          <p:cNvPr id="14" name="Rectangle 13">
            <a:extLst>
              <a:ext uri="{FF2B5EF4-FFF2-40B4-BE49-F238E27FC236}">
                <a16:creationId xmlns:a16="http://schemas.microsoft.com/office/drawing/2014/main" id="{7759225F-21C1-46A4-84F0-B9C7DCD5E387}"/>
              </a:ext>
            </a:extLst>
          </p:cNvPr>
          <p:cNvSpPr/>
          <p:nvPr/>
        </p:nvSpPr>
        <p:spPr>
          <a:xfrm>
            <a:off x="9951868" y="0"/>
            <a:ext cx="224013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47DC47-A80A-4C6C-B8B4-D6779EA7C4FE}"/>
              </a:ext>
            </a:extLst>
          </p:cNvPr>
          <p:cNvSpPr txBox="1"/>
          <p:nvPr/>
        </p:nvSpPr>
        <p:spPr>
          <a:xfrm>
            <a:off x="10375789" y="336747"/>
            <a:ext cx="1518463" cy="682682"/>
          </a:xfrm>
          <a:prstGeom prst="rect">
            <a:avLst/>
          </a:prstGeom>
          <a:solidFill>
            <a:schemeClr val="tx1"/>
          </a:solidFill>
        </p:spPr>
        <p:txBody>
          <a:bodyPr wrap="square" lIns="0" tIns="36000" rIns="0" bIns="0" rtlCol="0">
            <a:spAutoFit/>
          </a:bodyPr>
          <a:lstStyle/>
          <a:p>
            <a:pPr algn="r"/>
            <a:r>
              <a:rPr lang="en-US" sz="2400" b="1" spc="-100" baseline="0" dirty="0">
                <a:solidFill>
                  <a:schemeClr val="bg1"/>
                </a:solidFill>
                <a:latin typeface="Corbel" panose="020B0503020204020204" pitchFamily="34" charset="0"/>
              </a:rPr>
              <a:t>CAPSTONE</a:t>
            </a:r>
          </a:p>
          <a:p>
            <a:pPr algn="r"/>
            <a:r>
              <a:rPr lang="en-US" b="1" spc="-100" baseline="0" dirty="0">
                <a:solidFill>
                  <a:schemeClr val="bg1"/>
                </a:solidFill>
                <a:latin typeface="Corbel" panose="020B0503020204020204" pitchFamily="34" charset="0"/>
              </a:rPr>
              <a:t>COURSERA</a:t>
            </a:r>
            <a:endParaRPr lang="en-US" sz="1200" b="1" spc="-100" baseline="0" dirty="0">
              <a:solidFill>
                <a:schemeClr val="bg1"/>
              </a:solidFill>
              <a:latin typeface="Corbel" panose="020B0503020204020204" pitchFamily="34" charset="0"/>
            </a:endParaRPr>
          </a:p>
        </p:txBody>
      </p:sp>
      <p:sp>
        <p:nvSpPr>
          <p:cNvPr id="5" name="TextBox 4">
            <a:extLst>
              <a:ext uri="{FF2B5EF4-FFF2-40B4-BE49-F238E27FC236}">
                <a16:creationId xmlns:a16="http://schemas.microsoft.com/office/drawing/2014/main" id="{9D4378E9-F7AE-4A10-A310-39949632C885}"/>
              </a:ext>
            </a:extLst>
          </p:cNvPr>
          <p:cNvSpPr txBox="1"/>
          <p:nvPr/>
        </p:nvSpPr>
        <p:spPr>
          <a:xfrm>
            <a:off x="10029263" y="1420025"/>
            <a:ext cx="2085341" cy="461665"/>
          </a:xfrm>
          <a:prstGeom prst="rect">
            <a:avLst/>
          </a:prstGeom>
          <a:noFill/>
        </p:spPr>
        <p:txBody>
          <a:bodyPr wrap="square" rtlCol="0">
            <a:spAutoFit/>
          </a:bodyPr>
          <a:lstStyle/>
          <a:p>
            <a:r>
              <a:rPr lang="en-US" sz="2400" b="1" dirty="0">
                <a:solidFill>
                  <a:schemeClr val="bg1"/>
                </a:solidFill>
              </a:rPr>
              <a:t>Cluster 3</a:t>
            </a:r>
          </a:p>
        </p:txBody>
      </p:sp>
      <p:pic>
        <p:nvPicPr>
          <p:cNvPr id="10" name="Picture 9">
            <a:extLst>
              <a:ext uri="{FF2B5EF4-FFF2-40B4-BE49-F238E27FC236}">
                <a16:creationId xmlns:a16="http://schemas.microsoft.com/office/drawing/2014/main" id="{500223D9-7BB5-4398-BCC6-5EC87C2C963D}"/>
              </a:ext>
            </a:extLst>
          </p:cNvPr>
          <p:cNvPicPr/>
          <p:nvPr/>
        </p:nvPicPr>
        <p:blipFill>
          <a:blip r:embed="rId3"/>
          <a:stretch>
            <a:fillRect/>
          </a:stretch>
        </p:blipFill>
        <p:spPr>
          <a:xfrm>
            <a:off x="535290" y="1108276"/>
            <a:ext cx="9094826" cy="5317724"/>
          </a:xfrm>
          <a:prstGeom prst="rect">
            <a:avLst/>
          </a:prstGeom>
          <a:ln w="22225">
            <a:solidFill>
              <a:schemeClr val="tx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09939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1031D3B-0363-46E4-A41E-FAFDE3D70A8C}"/>
              </a:ext>
            </a:extLst>
          </p:cNvPr>
          <p:cNvSpPr/>
          <p:nvPr/>
        </p:nvSpPr>
        <p:spPr>
          <a:xfrm>
            <a:off x="9848675" y="0"/>
            <a:ext cx="23433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RESULTS || WITHOUT HOSPITAL</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13</a:t>
            </a:fld>
            <a:endParaRPr lang="en-US" dirty="0"/>
          </a:p>
        </p:txBody>
      </p:sp>
      <p:pic>
        <p:nvPicPr>
          <p:cNvPr id="14" name="Picture 13">
            <a:extLst>
              <a:ext uri="{FF2B5EF4-FFF2-40B4-BE49-F238E27FC236}">
                <a16:creationId xmlns:a16="http://schemas.microsoft.com/office/drawing/2014/main" id="{303D25E3-D516-435E-86D5-F0150B9F75A3}"/>
              </a:ext>
            </a:extLst>
          </p:cNvPr>
          <p:cNvPicPr/>
          <p:nvPr/>
        </p:nvPicPr>
        <p:blipFill>
          <a:blip r:embed="rId3"/>
          <a:stretch>
            <a:fillRect/>
          </a:stretch>
        </p:blipFill>
        <p:spPr>
          <a:xfrm>
            <a:off x="935893" y="1827254"/>
            <a:ext cx="4340781" cy="1053267"/>
          </a:xfrm>
          <a:prstGeom prst="rect">
            <a:avLst/>
          </a:prstGeom>
          <a:ln w="76200">
            <a:solidFill>
              <a:schemeClr val="tx1"/>
            </a:solidFill>
          </a:ln>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B0721A34-F73A-43E7-AA46-B836E0109210}"/>
              </a:ext>
            </a:extLst>
          </p:cNvPr>
          <p:cNvPicPr/>
          <p:nvPr/>
        </p:nvPicPr>
        <p:blipFill>
          <a:blip r:embed="rId4"/>
          <a:stretch>
            <a:fillRect/>
          </a:stretch>
        </p:blipFill>
        <p:spPr>
          <a:xfrm>
            <a:off x="8258516" y="1420025"/>
            <a:ext cx="1371600" cy="1771650"/>
          </a:xfrm>
          <a:prstGeom prst="rect">
            <a:avLst/>
          </a:prstGeom>
          <a:ln w="73025">
            <a:solidFill>
              <a:schemeClr val="tx1"/>
            </a:solidFill>
          </a:ln>
        </p:spPr>
      </p:pic>
      <p:pic>
        <p:nvPicPr>
          <p:cNvPr id="16" name="Picture 15">
            <a:extLst>
              <a:ext uri="{FF2B5EF4-FFF2-40B4-BE49-F238E27FC236}">
                <a16:creationId xmlns:a16="http://schemas.microsoft.com/office/drawing/2014/main" id="{92FA52EA-A243-4DE1-9506-ED82D731A0A3}"/>
              </a:ext>
            </a:extLst>
          </p:cNvPr>
          <p:cNvPicPr/>
          <p:nvPr/>
        </p:nvPicPr>
        <p:blipFill>
          <a:blip r:embed="rId5"/>
          <a:stretch>
            <a:fillRect/>
          </a:stretch>
        </p:blipFill>
        <p:spPr>
          <a:xfrm>
            <a:off x="935893" y="3848003"/>
            <a:ext cx="4802176" cy="1257432"/>
          </a:xfrm>
          <a:prstGeom prst="rect">
            <a:avLst/>
          </a:prstGeom>
          <a:ln w="76200">
            <a:solidFill>
              <a:schemeClr val="tx1"/>
            </a:solidFill>
          </a:ln>
          <a:effectLst>
            <a:outerShdw blurRad="63500" sx="102000" sy="102000" algn="ctr" rotWithShape="0">
              <a:prstClr val="black">
                <a:alpha val="40000"/>
              </a:prstClr>
            </a:outerShdw>
          </a:effectLst>
        </p:spPr>
      </p:pic>
      <p:sp>
        <p:nvSpPr>
          <p:cNvPr id="17" name="TextBox 16">
            <a:extLst>
              <a:ext uri="{FF2B5EF4-FFF2-40B4-BE49-F238E27FC236}">
                <a16:creationId xmlns:a16="http://schemas.microsoft.com/office/drawing/2014/main" id="{9366216F-998C-4771-84FC-8C3418B15B5C}"/>
              </a:ext>
            </a:extLst>
          </p:cNvPr>
          <p:cNvSpPr txBox="1"/>
          <p:nvPr/>
        </p:nvSpPr>
        <p:spPr>
          <a:xfrm>
            <a:off x="9848675" y="1495526"/>
            <a:ext cx="2085341" cy="1384995"/>
          </a:xfrm>
          <a:prstGeom prst="rect">
            <a:avLst/>
          </a:prstGeom>
          <a:noFill/>
        </p:spPr>
        <p:txBody>
          <a:bodyPr wrap="square" rtlCol="0">
            <a:spAutoFit/>
          </a:bodyPr>
          <a:lstStyle/>
          <a:p>
            <a:r>
              <a:rPr lang="en-US" sz="2800" b="1" dirty="0">
                <a:solidFill>
                  <a:schemeClr val="bg1"/>
                </a:solidFill>
              </a:rPr>
              <a:t>Counties without Hospitals</a:t>
            </a:r>
          </a:p>
        </p:txBody>
      </p:sp>
      <p:sp>
        <p:nvSpPr>
          <p:cNvPr id="19" name="TextBox 18">
            <a:extLst>
              <a:ext uri="{FF2B5EF4-FFF2-40B4-BE49-F238E27FC236}">
                <a16:creationId xmlns:a16="http://schemas.microsoft.com/office/drawing/2014/main" id="{FDCD6236-98CC-4538-A60E-C60B106FEB2B}"/>
              </a:ext>
            </a:extLst>
          </p:cNvPr>
          <p:cNvSpPr txBox="1"/>
          <p:nvPr/>
        </p:nvSpPr>
        <p:spPr>
          <a:xfrm>
            <a:off x="10375789" y="336747"/>
            <a:ext cx="1518463" cy="682682"/>
          </a:xfrm>
          <a:prstGeom prst="rect">
            <a:avLst/>
          </a:prstGeom>
          <a:solidFill>
            <a:schemeClr val="tx1"/>
          </a:solidFill>
        </p:spPr>
        <p:txBody>
          <a:bodyPr wrap="square" lIns="0" tIns="36000" rIns="0" bIns="0" rtlCol="0">
            <a:spAutoFit/>
          </a:bodyPr>
          <a:lstStyle/>
          <a:p>
            <a:pPr algn="r"/>
            <a:r>
              <a:rPr lang="en-US" sz="2400" b="1" spc="-100" baseline="0" dirty="0">
                <a:solidFill>
                  <a:schemeClr val="bg1"/>
                </a:solidFill>
                <a:latin typeface="Corbel" panose="020B0503020204020204" pitchFamily="34" charset="0"/>
              </a:rPr>
              <a:t>CAPSTONE</a:t>
            </a:r>
          </a:p>
          <a:p>
            <a:pPr algn="r"/>
            <a:r>
              <a:rPr lang="en-US" b="1" spc="-100" baseline="0" dirty="0">
                <a:solidFill>
                  <a:schemeClr val="bg1"/>
                </a:solidFill>
                <a:latin typeface="Corbel" panose="020B0503020204020204" pitchFamily="34" charset="0"/>
              </a:rPr>
              <a:t>COURSERA</a:t>
            </a:r>
            <a:endParaRPr lang="en-US" sz="1200" b="1" spc="-100" baseline="0" dirty="0">
              <a:solidFill>
                <a:schemeClr val="bg1"/>
              </a:solidFill>
              <a:latin typeface="Corbel" panose="020B0503020204020204" pitchFamily="34" charset="0"/>
            </a:endParaRPr>
          </a:p>
        </p:txBody>
      </p:sp>
      <p:pic>
        <p:nvPicPr>
          <p:cNvPr id="20" name="Picture 19">
            <a:extLst>
              <a:ext uri="{FF2B5EF4-FFF2-40B4-BE49-F238E27FC236}">
                <a16:creationId xmlns:a16="http://schemas.microsoft.com/office/drawing/2014/main" id="{FE2EBAA9-1E9F-4BB9-9F95-6D64381CADC6}"/>
              </a:ext>
            </a:extLst>
          </p:cNvPr>
          <p:cNvPicPr/>
          <p:nvPr/>
        </p:nvPicPr>
        <p:blipFill rotWithShape="1">
          <a:blip r:embed="rId6"/>
          <a:srcRect l="-1" r="285" b="52582"/>
          <a:stretch/>
        </p:blipFill>
        <p:spPr>
          <a:xfrm>
            <a:off x="8258516" y="3747700"/>
            <a:ext cx="1406794" cy="2820880"/>
          </a:xfrm>
          <a:prstGeom prst="rect">
            <a:avLst/>
          </a:prstGeom>
          <a:ln w="73025">
            <a:solidFill>
              <a:schemeClr val="tx1"/>
            </a:solidFill>
          </a:ln>
        </p:spPr>
      </p:pic>
      <p:sp>
        <p:nvSpPr>
          <p:cNvPr id="21" name="TextBox 20">
            <a:extLst>
              <a:ext uri="{FF2B5EF4-FFF2-40B4-BE49-F238E27FC236}">
                <a16:creationId xmlns:a16="http://schemas.microsoft.com/office/drawing/2014/main" id="{5BA76970-2942-4DB2-ACC1-F014436BD5F5}"/>
              </a:ext>
            </a:extLst>
          </p:cNvPr>
          <p:cNvSpPr txBox="1"/>
          <p:nvPr/>
        </p:nvSpPr>
        <p:spPr>
          <a:xfrm>
            <a:off x="9848675" y="3671970"/>
            <a:ext cx="2475094" cy="1384995"/>
          </a:xfrm>
          <a:prstGeom prst="rect">
            <a:avLst/>
          </a:prstGeom>
          <a:noFill/>
        </p:spPr>
        <p:txBody>
          <a:bodyPr wrap="square" rtlCol="0">
            <a:spAutoFit/>
          </a:bodyPr>
          <a:lstStyle/>
          <a:p>
            <a:r>
              <a:rPr lang="en-US" sz="2800" b="1" dirty="0">
                <a:solidFill>
                  <a:schemeClr val="bg1"/>
                </a:solidFill>
              </a:rPr>
              <a:t>Municipalities without Hospitals</a:t>
            </a:r>
          </a:p>
        </p:txBody>
      </p:sp>
    </p:spTree>
    <p:extLst>
      <p:ext uri="{BB962C8B-B14F-4D97-AF65-F5344CB8AC3E}">
        <p14:creationId xmlns:p14="http://schemas.microsoft.com/office/powerpoint/2010/main" val="3795606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440BBE-2E71-4EEC-80C1-03180205EFCB}"/>
              </a:ext>
            </a:extLst>
          </p:cNvPr>
          <p:cNvSpPr/>
          <p:nvPr/>
        </p:nvSpPr>
        <p:spPr>
          <a:xfrm>
            <a:off x="558886" y="1057013"/>
            <a:ext cx="9421590" cy="5170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558886" y="474301"/>
            <a:ext cx="5184913" cy="432000"/>
          </a:xfrm>
        </p:spPr>
        <p:txBody>
          <a:bodyPr/>
          <a:lstStyle/>
          <a:p>
            <a:pPr algn="l"/>
            <a:r>
              <a:rPr lang="en-US" dirty="0"/>
              <a:t>DISCUSSION</a:t>
            </a:r>
          </a:p>
        </p:txBody>
      </p:sp>
      <p:pic>
        <p:nvPicPr>
          <p:cNvPr id="10" name="Picture Placeholder 9" descr="Abstract architecture polygon">
            <a:extLst>
              <a:ext uri="{FF2B5EF4-FFF2-40B4-BE49-F238E27FC236}">
                <a16:creationId xmlns:a16="http://schemas.microsoft.com/office/drawing/2014/main" id="{38475F7B-316A-47DC-9CBB-B074A5B5994C}"/>
              </a:ext>
            </a:extLst>
          </p:cNvPr>
          <p:cNvPicPr>
            <a:picLocks noGrp="1" noChangeAspect="1"/>
          </p:cNvPicPr>
          <p:nvPr>
            <p:ph type="pic" sz="quarter" idx="33"/>
          </p:nvPr>
        </p:nvPicPr>
        <p:blipFill>
          <a:blip r:embed="rId3"/>
          <a:stretch>
            <a:fillRect/>
          </a:stretch>
        </p:blipFill>
        <p:spPr>
          <a:xfrm>
            <a:off x="9980476" y="1085"/>
            <a:ext cx="2211524" cy="6189830"/>
          </a:xfrm>
        </p:spPr>
      </p:pic>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14</a:t>
            </a:fld>
            <a:endParaRPr lang="en-US" dirty="0"/>
          </a:p>
        </p:txBody>
      </p:sp>
      <p:sp>
        <p:nvSpPr>
          <p:cNvPr id="8" name="Text Placeholder 7">
            <a:extLst>
              <a:ext uri="{FF2B5EF4-FFF2-40B4-BE49-F238E27FC236}">
                <a16:creationId xmlns:a16="http://schemas.microsoft.com/office/drawing/2014/main" id="{3EAF223D-9316-4BB1-8D26-66AFB2B83084}"/>
              </a:ext>
            </a:extLst>
          </p:cNvPr>
          <p:cNvSpPr>
            <a:spLocks noGrp="1"/>
          </p:cNvSpPr>
          <p:nvPr>
            <p:ph type="body" sz="quarter" idx="32"/>
          </p:nvPr>
        </p:nvSpPr>
        <p:spPr>
          <a:xfrm>
            <a:off x="763204" y="1201310"/>
            <a:ext cx="9012954" cy="4203710"/>
          </a:xfrm>
        </p:spPr>
        <p:txBody>
          <a:bodyPr/>
          <a:lstStyle/>
          <a:p>
            <a:pPr marL="285750" indent="-285750" algn="l" hangingPunct="0">
              <a:lnSpc>
                <a:spcPct val="200000"/>
              </a:lnSpc>
              <a:buFont typeface="Wingdings" panose="05000000000000000000" pitchFamily="2" charset="2"/>
              <a:buChar char="q"/>
            </a:pPr>
            <a:r>
              <a:rPr lang="en-US" i="0" dirty="0">
                <a:latin typeface="+mj-lt"/>
              </a:rPr>
              <a:t>Out of the 3 clusters, Cluster 2 has least number of areas, which means it is currently better equipped to fight against such global pandemic. </a:t>
            </a:r>
          </a:p>
          <a:p>
            <a:pPr marL="285750" indent="-285750" algn="l" hangingPunct="0">
              <a:lnSpc>
                <a:spcPct val="200000"/>
              </a:lnSpc>
              <a:buFont typeface="Wingdings" panose="05000000000000000000" pitchFamily="2" charset="2"/>
              <a:buChar char="q"/>
            </a:pPr>
            <a:r>
              <a:rPr lang="en-US" i="0" dirty="0">
                <a:latin typeface="+mj-lt"/>
              </a:rPr>
              <a:t>Cluster 3 has the maximum number of municipalities with low bed count. Hence the PA Government should target improving the preparedness level of those facilities,</a:t>
            </a:r>
          </a:p>
          <a:p>
            <a:pPr marL="285750" indent="-285750" algn="l" hangingPunct="0">
              <a:lnSpc>
                <a:spcPct val="200000"/>
              </a:lnSpc>
              <a:buFont typeface="Wingdings" panose="05000000000000000000" pitchFamily="2" charset="2"/>
              <a:buChar char="q"/>
            </a:pPr>
            <a:r>
              <a:rPr lang="en-US" dirty="0">
                <a:latin typeface="+mj-lt"/>
              </a:rPr>
              <a:t>Also, there are around 7 Counties (</a:t>
            </a:r>
            <a:r>
              <a:rPr lang="en-US" b="1" dirty="0">
                <a:latin typeface="+mj-lt"/>
              </a:rPr>
              <a:t>10%</a:t>
            </a:r>
            <a:r>
              <a:rPr lang="en-US" dirty="0">
                <a:latin typeface="+mj-lt"/>
              </a:rPr>
              <a:t>) and 526 Municipalities (</a:t>
            </a:r>
            <a:r>
              <a:rPr lang="en-US" b="1" dirty="0">
                <a:latin typeface="+mj-lt"/>
              </a:rPr>
              <a:t>80%</a:t>
            </a:r>
            <a:r>
              <a:rPr lang="en-US" dirty="0">
                <a:latin typeface="+mj-lt"/>
              </a:rPr>
              <a:t>) with no hospitals with licensed beds available.*</a:t>
            </a:r>
          </a:p>
          <a:p>
            <a:pPr algn="l" hangingPunct="0"/>
            <a:endParaRPr lang="en-US" dirty="0">
              <a:latin typeface="+mj-lt"/>
            </a:endParaRPr>
          </a:p>
          <a:p>
            <a:pPr algn="l" hangingPunct="0"/>
            <a:r>
              <a:rPr lang="en-US" sz="1400" dirty="0">
                <a:latin typeface="+mj-lt"/>
              </a:rPr>
              <a:t>*This is a major concern and needs to be addressed urgently. Although the areas without medical facilities are low in population, but in a scenario of global health crisis we need to ensure proper medical facilities within the proximity of each municipality.</a:t>
            </a:r>
            <a:endParaRPr lang="en-US" sz="1400" i="0" dirty="0">
              <a:latin typeface="+mj-lt"/>
            </a:endParaRPr>
          </a:p>
        </p:txBody>
      </p:sp>
      <p:sp>
        <p:nvSpPr>
          <p:cNvPr id="11" name="TextBox 10">
            <a:extLst>
              <a:ext uri="{FF2B5EF4-FFF2-40B4-BE49-F238E27FC236}">
                <a16:creationId xmlns:a16="http://schemas.microsoft.com/office/drawing/2014/main" id="{7697998F-D931-4BAD-82A6-2F585A829BC6}"/>
              </a:ext>
            </a:extLst>
          </p:cNvPr>
          <p:cNvSpPr txBox="1"/>
          <p:nvPr/>
        </p:nvSpPr>
        <p:spPr>
          <a:xfrm>
            <a:off x="10083550" y="6227515"/>
            <a:ext cx="1208315" cy="590349"/>
          </a:xfrm>
          <a:prstGeom prst="rect">
            <a:avLst/>
          </a:prstGeom>
          <a:solidFill>
            <a:schemeClr val="bg1"/>
          </a:solidFill>
        </p:spPr>
        <p:txBody>
          <a:bodyPr wrap="square" lIns="0" tIns="36000" rIns="0" bIns="0" rtlCol="0">
            <a:spAutoFit/>
          </a:bodyPr>
          <a:lstStyle/>
          <a:p>
            <a:pPr algn="r"/>
            <a:r>
              <a:rPr lang="en-US" b="1" spc="-100" baseline="0" dirty="0">
                <a:latin typeface="Corbel" panose="020B0503020204020204" pitchFamily="34" charset="0"/>
              </a:rPr>
              <a:t>CAPSTONE</a:t>
            </a:r>
          </a:p>
          <a:p>
            <a:pPr algn="r"/>
            <a:r>
              <a:rPr lang="en-US" b="1" spc="-100" baseline="0" dirty="0">
                <a:solidFill>
                  <a:schemeClr val="bg1">
                    <a:lumMod val="65000"/>
                  </a:schemeClr>
                </a:solidFill>
                <a:latin typeface="Corbel" panose="020B0503020204020204" pitchFamily="34" charset="0"/>
              </a:rPr>
              <a:t>COURSERA</a:t>
            </a:r>
            <a:endParaRPr lang="en-US" sz="1200" b="1" spc="-100" baseline="0" dirty="0">
              <a:solidFill>
                <a:schemeClr val="bg1">
                  <a:lumMod val="65000"/>
                </a:schemeClr>
              </a:solidFill>
              <a:latin typeface="Corbel" panose="020B0503020204020204" pitchFamily="34" charset="0"/>
            </a:endParaRPr>
          </a:p>
        </p:txBody>
      </p:sp>
    </p:spTree>
    <p:extLst>
      <p:ext uri="{BB962C8B-B14F-4D97-AF65-F5344CB8AC3E}">
        <p14:creationId xmlns:p14="http://schemas.microsoft.com/office/powerpoint/2010/main" val="3754048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440BBE-2E71-4EEC-80C1-03180205EFCB}"/>
              </a:ext>
            </a:extLst>
          </p:cNvPr>
          <p:cNvSpPr/>
          <p:nvPr/>
        </p:nvSpPr>
        <p:spPr>
          <a:xfrm>
            <a:off x="558886" y="1057013"/>
            <a:ext cx="9421590" cy="5170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558886" y="474301"/>
            <a:ext cx="5184913" cy="432000"/>
          </a:xfrm>
        </p:spPr>
        <p:txBody>
          <a:bodyPr/>
          <a:lstStyle/>
          <a:p>
            <a:pPr algn="l"/>
            <a:r>
              <a:rPr lang="en-US" dirty="0"/>
              <a:t>IMPROVEMENT SCOPE</a:t>
            </a:r>
          </a:p>
        </p:txBody>
      </p:sp>
      <p:pic>
        <p:nvPicPr>
          <p:cNvPr id="10" name="Picture Placeholder 9" descr="Abstract architecture polygon">
            <a:extLst>
              <a:ext uri="{FF2B5EF4-FFF2-40B4-BE49-F238E27FC236}">
                <a16:creationId xmlns:a16="http://schemas.microsoft.com/office/drawing/2014/main" id="{38475F7B-316A-47DC-9CBB-B074A5B5994C}"/>
              </a:ext>
            </a:extLst>
          </p:cNvPr>
          <p:cNvPicPr>
            <a:picLocks noGrp="1" noChangeAspect="1"/>
          </p:cNvPicPr>
          <p:nvPr>
            <p:ph type="pic" sz="quarter" idx="33"/>
          </p:nvPr>
        </p:nvPicPr>
        <p:blipFill>
          <a:blip r:embed="rId3"/>
          <a:stretch>
            <a:fillRect/>
          </a:stretch>
        </p:blipFill>
        <p:spPr>
          <a:xfrm>
            <a:off x="9980476" y="1085"/>
            <a:ext cx="2211524" cy="6189830"/>
          </a:xfrm>
        </p:spPr>
      </p:pic>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15</a:t>
            </a:fld>
            <a:endParaRPr lang="en-US" dirty="0"/>
          </a:p>
        </p:txBody>
      </p:sp>
      <p:sp>
        <p:nvSpPr>
          <p:cNvPr id="8" name="Text Placeholder 7">
            <a:extLst>
              <a:ext uri="{FF2B5EF4-FFF2-40B4-BE49-F238E27FC236}">
                <a16:creationId xmlns:a16="http://schemas.microsoft.com/office/drawing/2014/main" id="{3EAF223D-9316-4BB1-8D26-66AFB2B83084}"/>
              </a:ext>
            </a:extLst>
          </p:cNvPr>
          <p:cNvSpPr>
            <a:spLocks noGrp="1"/>
          </p:cNvSpPr>
          <p:nvPr>
            <p:ph type="body" sz="quarter" idx="32"/>
          </p:nvPr>
        </p:nvSpPr>
        <p:spPr>
          <a:xfrm>
            <a:off x="763204" y="1201310"/>
            <a:ext cx="9012954" cy="4203710"/>
          </a:xfrm>
        </p:spPr>
        <p:txBody>
          <a:bodyPr/>
          <a:lstStyle/>
          <a:p>
            <a:pPr marL="285750" indent="-285750" algn="l" hangingPunct="0">
              <a:buFont typeface="Wingdings" panose="05000000000000000000" pitchFamily="2" charset="2"/>
              <a:buChar char="Ø"/>
            </a:pPr>
            <a:r>
              <a:rPr lang="en-US" b="1" i="0" dirty="0">
                <a:latin typeface="+mj-lt"/>
              </a:rPr>
              <a:t>Foursquare API </a:t>
            </a:r>
            <a:r>
              <a:rPr lang="en-US" i="0" dirty="0">
                <a:latin typeface="+mj-lt"/>
              </a:rPr>
              <a:t>does not contain the entire list of hospitals available in Pennsylvania and hence misses on many municipalities.</a:t>
            </a:r>
          </a:p>
          <a:p>
            <a:pPr marL="285750" indent="-285750" algn="l" hangingPunct="0">
              <a:buFont typeface="Wingdings" panose="05000000000000000000" pitchFamily="2" charset="2"/>
              <a:buChar char="Ø"/>
            </a:pPr>
            <a:endParaRPr lang="en-US" i="0" dirty="0">
              <a:latin typeface="+mj-lt"/>
            </a:endParaRPr>
          </a:p>
          <a:p>
            <a:pPr marL="285750" indent="-285750" algn="l" hangingPunct="0">
              <a:buFont typeface="Wingdings" panose="05000000000000000000" pitchFamily="2" charset="2"/>
              <a:buChar char="Ø"/>
            </a:pPr>
            <a:r>
              <a:rPr lang="en-US" i="0" dirty="0">
                <a:latin typeface="+mj-lt"/>
              </a:rPr>
              <a:t>The </a:t>
            </a:r>
            <a:r>
              <a:rPr lang="en-US" b="1" i="0" dirty="0">
                <a:latin typeface="+mj-lt"/>
              </a:rPr>
              <a:t>PA Hospital Report is based in 2018 </a:t>
            </a:r>
            <a:r>
              <a:rPr lang="en-US" i="0" dirty="0">
                <a:latin typeface="+mj-lt"/>
              </a:rPr>
              <a:t>and needs to be updated with current bed counts based on any new renovation/expansions.</a:t>
            </a:r>
          </a:p>
          <a:p>
            <a:pPr marL="285750" indent="-285750" algn="l" hangingPunct="0">
              <a:buFont typeface="Wingdings" panose="05000000000000000000" pitchFamily="2" charset="2"/>
              <a:buChar char="Ø"/>
            </a:pPr>
            <a:endParaRPr lang="en-US" i="0" dirty="0">
              <a:latin typeface="+mj-lt"/>
            </a:endParaRPr>
          </a:p>
          <a:p>
            <a:pPr marL="285750" indent="-285750" algn="l" hangingPunct="0">
              <a:buFont typeface="Wingdings" panose="05000000000000000000" pitchFamily="2" charset="2"/>
              <a:buChar char="Ø"/>
            </a:pPr>
            <a:r>
              <a:rPr lang="en-US" i="0" dirty="0">
                <a:latin typeface="+mj-lt"/>
              </a:rPr>
              <a:t>Out of 136 Municipalities only 71 Municipalities matched with the hospital data using Fuzzywuzzy. This may be incorrect as </a:t>
            </a:r>
            <a:r>
              <a:rPr lang="en-US" b="1" i="0" dirty="0">
                <a:latin typeface="+mj-lt"/>
              </a:rPr>
              <a:t>Fuzzywuzzy uses similar words </a:t>
            </a:r>
            <a:r>
              <a:rPr lang="en-US" i="0" dirty="0">
                <a:latin typeface="+mj-lt"/>
              </a:rPr>
              <a:t>to match and may lead to incorrect entries.</a:t>
            </a:r>
          </a:p>
          <a:p>
            <a:pPr marL="285750" indent="-285750" algn="l" hangingPunct="0">
              <a:buFont typeface="Wingdings" panose="05000000000000000000" pitchFamily="2" charset="2"/>
              <a:buChar char="Ø"/>
            </a:pPr>
            <a:endParaRPr lang="en-US" i="0" dirty="0">
              <a:latin typeface="+mj-lt"/>
            </a:endParaRPr>
          </a:p>
          <a:p>
            <a:pPr marL="285750" indent="-285750" algn="l" hangingPunct="0">
              <a:buFont typeface="Wingdings" panose="05000000000000000000" pitchFamily="2" charset="2"/>
              <a:buChar char="Ø"/>
            </a:pPr>
            <a:r>
              <a:rPr lang="en-US" b="1" i="0" dirty="0">
                <a:latin typeface="+mj-lt"/>
              </a:rPr>
              <a:t>Only Hospital data is considered </a:t>
            </a:r>
            <a:r>
              <a:rPr lang="en-US" i="0" dirty="0">
                <a:latin typeface="+mj-lt"/>
              </a:rPr>
              <a:t>in the current scope of analysis and it misses on other medical facilities like small clinics and nursing homes. ︎</a:t>
            </a:r>
          </a:p>
          <a:p>
            <a:pPr marL="285750" indent="-285750" algn="l" hangingPunct="0">
              <a:buFont typeface="Wingdings" panose="05000000000000000000" pitchFamily="2" charset="2"/>
              <a:buChar char="Ø"/>
            </a:pPr>
            <a:endParaRPr lang="en-US" i="0" dirty="0">
              <a:latin typeface="+mj-lt"/>
            </a:endParaRPr>
          </a:p>
          <a:p>
            <a:pPr marL="285750" indent="-285750" algn="l" hangingPunct="0">
              <a:buFont typeface="Wingdings" panose="05000000000000000000" pitchFamily="2" charset="2"/>
              <a:buChar char="Ø"/>
            </a:pPr>
            <a:r>
              <a:rPr lang="en-US" b="1" i="0" dirty="0">
                <a:latin typeface="+mj-lt"/>
              </a:rPr>
              <a:t>The population data is also based on 2018</a:t>
            </a:r>
            <a:r>
              <a:rPr lang="en-US" i="0" dirty="0">
                <a:latin typeface="+mj-lt"/>
              </a:rPr>
              <a:t> figures and needs to be updated as per the latest census.</a:t>
            </a:r>
          </a:p>
        </p:txBody>
      </p:sp>
      <p:sp>
        <p:nvSpPr>
          <p:cNvPr id="11" name="TextBox 10">
            <a:extLst>
              <a:ext uri="{FF2B5EF4-FFF2-40B4-BE49-F238E27FC236}">
                <a16:creationId xmlns:a16="http://schemas.microsoft.com/office/drawing/2014/main" id="{7697998F-D931-4BAD-82A6-2F585A829BC6}"/>
              </a:ext>
            </a:extLst>
          </p:cNvPr>
          <p:cNvSpPr txBox="1"/>
          <p:nvPr/>
        </p:nvSpPr>
        <p:spPr>
          <a:xfrm>
            <a:off x="10083550" y="6227515"/>
            <a:ext cx="1208315" cy="590349"/>
          </a:xfrm>
          <a:prstGeom prst="rect">
            <a:avLst/>
          </a:prstGeom>
          <a:solidFill>
            <a:schemeClr val="bg1"/>
          </a:solidFill>
        </p:spPr>
        <p:txBody>
          <a:bodyPr wrap="square" lIns="0" tIns="36000" rIns="0" bIns="0" rtlCol="0">
            <a:spAutoFit/>
          </a:bodyPr>
          <a:lstStyle/>
          <a:p>
            <a:pPr algn="r"/>
            <a:r>
              <a:rPr lang="en-US" b="1" spc="-100" baseline="0" dirty="0">
                <a:latin typeface="Corbel" panose="020B0503020204020204" pitchFamily="34" charset="0"/>
              </a:rPr>
              <a:t>CAPSTONE</a:t>
            </a:r>
          </a:p>
          <a:p>
            <a:pPr algn="r"/>
            <a:r>
              <a:rPr lang="en-US" b="1" spc="-100" baseline="0" dirty="0">
                <a:solidFill>
                  <a:schemeClr val="bg1">
                    <a:lumMod val="65000"/>
                  </a:schemeClr>
                </a:solidFill>
                <a:latin typeface="Corbel" panose="020B0503020204020204" pitchFamily="34" charset="0"/>
              </a:rPr>
              <a:t>COURSERA</a:t>
            </a:r>
            <a:endParaRPr lang="en-US" sz="1200" b="1" spc="-100" baseline="0" dirty="0">
              <a:solidFill>
                <a:schemeClr val="bg1">
                  <a:lumMod val="65000"/>
                </a:schemeClr>
              </a:solidFill>
              <a:latin typeface="Corbel" panose="020B0503020204020204" pitchFamily="34" charset="0"/>
            </a:endParaRPr>
          </a:p>
        </p:txBody>
      </p:sp>
    </p:spTree>
    <p:extLst>
      <p:ext uri="{BB962C8B-B14F-4D97-AF65-F5344CB8AC3E}">
        <p14:creationId xmlns:p14="http://schemas.microsoft.com/office/powerpoint/2010/main" val="648310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Running track">
            <a:extLst>
              <a:ext uri="{FF2B5EF4-FFF2-40B4-BE49-F238E27FC236}">
                <a16:creationId xmlns:a16="http://schemas.microsoft.com/office/drawing/2014/main" id="{510AF14D-268D-4B93-96C4-26C9387AA4E2}"/>
              </a:ext>
            </a:extLst>
          </p:cNvPr>
          <p:cNvPicPr>
            <a:picLocks noGrp="1" noChangeAspect="1"/>
          </p:cNvPicPr>
          <p:nvPr>
            <p:ph type="pic" sz="quarter" idx="13"/>
          </p:nvPr>
        </p:nvPicPr>
        <p:blipFill>
          <a:blip r:embed="rId3" cstate="screen">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bwMode="ltGray"/>
        <p:txBody>
          <a:bodyPr/>
          <a:lstStyle/>
          <a:p>
            <a:r>
              <a:rPr lang="en-US" dirty="0"/>
              <a:t>CONCLUSION</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7326418" y="4650539"/>
            <a:ext cx="2567676" cy="1192038"/>
          </a:xfrm>
        </p:spPr>
        <p:txBody>
          <a:bodyPr/>
          <a:lstStyle/>
          <a:p>
            <a:r>
              <a:rPr lang="en-US" b="1" i="0" dirty="0"/>
              <a:t>IBM DATA SCIENCE CERTIFICATION</a:t>
            </a:r>
            <a:endParaRPr lang="en-US"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US" smtClean="0"/>
              <a:pPr/>
              <a:t>16</a:t>
            </a:fld>
            <a:endParaRPr lang="en-US" dirty="0"/>
          </a:p>
        </p:txBody>
      </p:sp>
      <p:sp>
        <p:nvSpPr>
          <p:cNvPr id="6" name="TextBox 5">
            <a:extLst>
              <a:ext uri="{FF2B5EF4-FFF2-40B4-BE49-F238E27FC236}">
                <a16:creationId xmlns:a16="http://schemas.microsoft.com/office/drawing/2014/main" id="{B20F18D5-15DE-4248-84AD-801FE07A3707}"/>
              </a:ext>
            </a:extLst>
          </p:cNvPr>
          <p:cNvSpPr txBox="1"/>
          <p:nvPr/>
        </p:nvSpPr>
        <p:spPr>
          <a:xfrm>
            <a:off x="10094119" y="6169767"/>
            <a:ext cx="1208315" cy="590349"/>
          </a:xfrm>
          <a:prstGeom prst="rect">
            <a:avLst/>
          </a:prstGeom>
          <a:solidFill>
            <a:schemeClr val="bg1"/>
          </a:solidFill>
        </p:spPr>
        <p:txBody>
          <a:bodyPr wrap="square" lIns="0" tIns="36000" rIns="0" bIns="0" rtlCol="0">
            <a:spAutoFit/>
          </a:bodyPr>
          <a:lstStyle/>
          <a:p>
            <a:pPr algn="r"/>
            <a:r>
              <a:rPr lang="en-US" b="1" spc="-100" baseline="0" dirty="0">
                <a:latin typeface="Corbel" panose="020B0503020204020204" pitchFamily="34" charset="0"/>
              </a:rPr>
              <a:t>CAPSTONE</a:t>
            </a:r>
          </a:p>
          <a:p>
            <a:pPr algn="r"/>
            <a:r>
              <a:rPr lang="en-US" b="1" spc="-100" baseline="0" dirty="0">
                <a:solidFill>
                  <a:schemeClr val="bg1">
                    <a:lumMod val="65000"/>
                  </a:schemeClr>
                </a:solidFill>
                <a:latin typeface="Corbel" panose="020B0503020204020204" pitchFamily="34" charset="0"/>
              </a:rPr>
              <a:t>COURSERA</a:t>
            </a:r>
            <a:endParaRPr lang="en-US" sz="1200" b="1" spc="-100" baseline="0" dirty="0">
              <a:solidFill>
                <a:schemeClr val="bg1">
                  <a:lumMod val="65000"/>
                </a:schemeClr>
              </a:solidFill>
              <a:latin typeface="Corbel" panose="020B0503020204020204" pitchFamily="34" charset="0"/>
            </a:endParaRPr>
          </a:p>
        </p:txBody>
      </p:sp>
      <p:sp>
        <p:nvSpPr>
          <p:cNvPr id="2" name="TextBox 1">
            <a:extLst>
              <a:ext uri="{FF2B5EF4-FFF2-40B4-BE49-F238E27FC236}">
                <a16:creationId xmlns:a16="http://schemas.microsoft.com/office/drawing/2014/main" id="{293937C6-BBEF-4AFC-AD9C-D46368EDF495}"/>
              </a:ext>
            </a:extLst>
          </p:cNvPr>
          <p:cNvSpPr txBox="1"/>
          <p:nvPr/>
        </p:nvSpPr>
        <p:spPr>
          <a:xfrm>
            <a:off x="286990" y="201796"/>
            <a:ext cx="9301032" cy="4708981"/>
          </a:xfrm>
          <a:prstGeom prst="rect">
            <a:avLst/>
          </a:prstGeom>
          <a:noFill/>
        </p:spPr>
        <p:txBody>
          <a:bodyPr wrap="square" rtlCol="0">
            <a:spAutoFit/>
          </a:bodyPr>
          <a:lstStyle/>
          <a:p>
            <a:pPr hangingPunct="0"/>
            <a:r>
              <a:rPr lang="en-US" sz="2000" dirty="0">
                <a:solidFill>
                  <a:schemeClr val="bg1"/>
                </a:solidFill>
                <a:latin typeface="+mj-lt"/>
              </a:rPr>
              <a:t>Exploratory Data Analysis was performed on the collected County, Municipality and Hospital Data to identify the preparedness levels of each municipality for a global health crisis or a pandemic. Several statistical analysis were performed to highlight the availability of hospital beds in each county and municipalities.</a:t>
            </a:r>
          </a:p>
          <a:p>
            <a:pPr hangingPunct="0"/>
            <a:endParaRPr lang="en-US" sz="2000" dirty="0">
              <a:solidFill>
                <a:schemeClr val="bg1"/>
              </a:solidFill>
              <a:latin typeface="+mj-lt"/>
            </a:endParaRPr>
          </a:p>
          <a:p>
            <a:pPr hangingPunct="0"/>
            <a:r>
              <a:rPr lang="en-US" sz="2000" dirty="0">
                <a:solidFill>
                  <a:schemeClr val="bg1"/>
                </a:solidFill>
                <a:latin typeface="+mj-lt"/>
              </a:rPr>
              <a:t>Clustering Techniques were used to classify the data into different groups of optimal areas and identified regions having the highest bed counts per 100 people. </a:t>
            </a:r>
          </a:p>
          <a:p>
            <a:pPr hangingPunct="0"/>
            <a:endParaRPr lang="en-US" sz="2000" dirty="0">
              <a:solidFill>
                <a:schemeClr val="bg1"/>
              </a:solidFill>
              <a:latin typeface="+mj-lt"/>
            </a:endParaRPr>
          </a:p>
          <a:p>
            <a:pPr hangingPunct="0"/>
            <a:r>
              <a:rPr lang="en-US" sz="2000" dirty="0">
                <a:solidFill>
                  <a:schemeClr val="bg1"/>
                </a:solidFill>
                <a:latin typeface="+mj-lt"/>
              </a:rPr>
              <a:t>The clusters were also graphically visualized to understand the locations of different clusters and which municipalities are in which cluster.</a:t>
            </a:r>
          </a:p>
          <a:p>
            <a:pPr hangingPunct="0"/>
            <a:endParaRPr lang="en-US" sz="2000" dirty="0">
              <a:solidFill>
                <a:schemeClr val="bg1"/>
              </a:solidFill>
              <a:latin typeface="+mj-lt"/>
            </a:endParaRPr>
          </a:p>
          <a:p>
            <a:pPr hangingPunct="0"/>
            <a:r>
              <a:rPr lang="en-US" sz="2000" dirty="0">
                <a:solidFill>
                  <a:schemeClr val="bg1"/>
                </a:solidFill>
                <a:latin typeface="+mj-lt"/>
              </a:rPr>
              <a:t>The region </a:t>
            </a:r>
            <a:r>
              <a:rPr lang="en-US" sz="2000" b="1" dirty="0">
                <a:solidFill>
                  <a:schemeClr val="bg1"/>
                </a:solidFill>
                <a:latin typeface="+mj-lt"/>
              </a:rPr>
              <a:t>Jefferson, Greene </a:t>
            </a:r>
            <a:r>
              <a:rPr lang="en-US" sz="2000" dirty="0">
                <a:solidFill>
                  <a:schemeClr val="bg1"/>
                </a:solidFill>
                <a:latin typeface="+mj-lt"/>
              </a:rPr>
              <a:t>is observed to have the highest bed counts per 100 people in the Pennsylvania State and hence is the most well equipped to battle global health crisis.</a:t>
            </a:r>
          </a:p>
        </p:txBody>
      </p:sp>
    </p:spTree>
    <p:extLst>
      <p:ext uri="{BB962C8B-B14F-4D97-AF65-F5344CB8AC3E}">
        <p14:creationId xmlns:p14="http://schemas.microsoft.com/office/powerpoint/2010/main" val="4294009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D91F32-ADDF-48DD-BC09-7F6BBEE86E81}"/>
              </a:ext>
            </a:extLst>
          </p:cNvPr>
          <p:cNvSpPr/>
          <p:nvPr/>
        </p:nvSpPr>
        <p:spPr>
          <a:xfrm>
            <a:off x="9942990" y="0"/>
            <a:ext cx="235258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9">
            <a:extLst>
              <a:ext uri="{FF2B5EF4-FFF2-40B4-BE49-F238E27FC236}">
                <a16:creationId xmlns:a16="http://schemas.microsoft.com/office/drawing/2014/main" id="{F11A6B65-5A20-4F4D-ACBB-ED50132D4571}"/>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xfrm>
            <a:off x="2243635" y="4454629"/>
            <a:ext cx="3329850" cy="382887"/>
          </a:xfrm>
        </p:spPr>
        <p:txBody>
          <a:bodyPr/>
          <a:lstStyle/>
          <a:p>
            <a:r>
              <a:rPr lang="en-US" dirty="0"/>
              <a:t>Rohit Rawal</a:t>
            </a:r>
          </a:p>
        </p:txBody>
      </p:sp>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83050" y="4536623"/>
            <a:ext cx="218900" cy="218900"/>
          </a:xfrm>
          <a:prstGeom prst="rect">
            <a:avLst/>
          </a:prstGeom>
        </p:spPr>
      </p:pic>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p:txBody>
          <a:bodyPr/>
          <a:lstStyle/>
          <a:p>
            <a:r>
              <a:rPr lang="en-US" dirty="0"/>
              <a:t>rur281@psu.edu</a:t>
            </a:r>
          </a:p>
        </p:txBody>
      </p:sp>
      <p:sp>
        <p:nvSpPr>
          <p:cNvPr id="22" name="TextBox 21">
            <a:extLst>
              <a:ext uri="{FF2B5EF4-FFF2-40B4-BE49-F238E27FC236}">
                <a16:creationId xmlns:a16="http://schemas.microsoft.com/office/drawing/2014/main" id="{19352CF6-0F22-45A8-B28B-37FAFCE5C5D6}"/>
              </a:ext>
            </a:extLst>
          </p:cNvPr>
          <p:cNvSpPr txBox="1"/>
          <p:nvPr/>
        </p:nvSpPr>
        <p:spPr>
          <a:xfrm>
            <a:off x="10251642" y="182562"/>
            <a:ext cx="1662546" cy="404658"/>
          </a:xfrm>
          <a:prstGeom prst="rect">
            <a:avLst/>
          </a:prstGeom>
          <a:noFill/>
        </p:spPr>
        <p:txBody>
          <a:bodyPr wrap="square" lIns="0" tIns="36000" rIns="0" bIns="0" rtlCol="0">
            <a:spAutoFit/>
          </a:bodyPr>
          <a:lstStyle/>
          <a:p>
            <a:pPr algn="r">
              <a:lnSpc>
                <a:spcPts val="1400"/>
              </a:lnSpc>
            </a:pPr>
            <a:r>
              <a:rPr lang="en-US" sz="1600" b="1" spc="-100" baseline="0" dirty="0">
                <a:solidFill>
                  <a:schemeClr val="tx1">
                    <a:lumMod val="50000"/>
                    <a:lumOff val="50000"/>
                  </a:schemeClr>
                </a:solidFill>
                <a:latin typeface="Corbel" panose="020B0503020204020204" pitchFamily="34" charset="0"/>
              </a:rPr>
              <a:t>WOODGROVE</a:t>
            </a:r>
            <a:r>
              <a:rPr lang="en-US" sz="1600" b="1" spc="-100" baseline="0" dirty="0">
                <a:solidFill>
                  <a:schemeClr val="accent1"/>
                </a:solidFill>
                <a:latin typeface="Corbel" panose="020B0503020204020204" pitchFamily="34" charset="0"/>
              </a:rPr>
              <a:t> </a:t>
            </a:r>
            <a:r>
              <a:rPr lang="en-US" sz="1600" b="1" spc="-100" baseline="0" dirty="0">
                <a:solidFill>
                  <a:schemeClr val="tx1"/>
                </a:solidFill>
                <a:latin typeface="Corbel" panose="020B0503020204020204" pitchFamily="34" charset="0"/>
              </a:rPr>
              <a:t>BANK</a:t>
            </a:r>
          </a:p>
        </p:txBody>
      </p:sp>
      <p:sp>
        <p:nvSpPr>
          <p:cNvPr id="15" name="TextBox 14">
            <a:extLst>
              <a:ext uri="{FF2B5EF4-FFF2-40B4-BE49-F238E27FC236}">
                <a16:creationId xmlns:a16="http://schemas.microsoft.com/office/drawing/2014/main" id="{87E6C0A2-94E8-4F57-8D7B-FAF906B8852F}"/>
              </a:ext>
            </a:extLst>
          </p:cNvPr>
          <p:cNvSpPr txBox="1"/>
          <p:nvPr/>
        </p:nvSpPr>
        <p:spPr>
          <a:xfrm>
            <a:off x="10440141" y="89716"/>
            <a:ext cx="1474048" cy="682682"/>
          </a:xfrm>
          <a:prstGeom prst="rect">
            <a:avLst/>
          </a:prstGeom>
          <a:solidFill>
            <a:schemeClr val="tx1"/>
          </a:solidFill>
        </p:spPr>
        <p:txBody>
          <a:bodyPr wrap="square" lIns="0" tIns="36000" rIns="0" bIns="0" rtlCol="0">
            <a:spAutoFit/>
          </a:bodyPr>
          <a:lstStyle/>
          <a:p>
            <a:pPr algn="r"/>
            <a:r>
              <a:rPr lang="en-US" sz="2400" b="1" spc="-100" baseline="0" dirty="0">
                <a:solidFill>
                  <a:schemeClr val="bg1"/>
                </a:solidFill>
                <a:latin typeface="Corbel" panose="020B0503020204020204" pitchFamily="34" charset="0"/>
              </a:rPr>
              <a:t>CAPSTONE</a:t>
            </a:r>
          </a:p>
          <a:p>
            <a:pPr algn="r"/>
            <a:r>
              <a:rPr lang="en-US" b="1" spc="-100" baseline="0" dirty="0">
                <a:solidFill>
                  <a:schemeClr val="bg1"/>
                </a:solidFill>
                <a:latin typeface="Corbel" panose="020B0503020204020204" pitchFamily="34" charset="0"/>
              </a:rPr>
              <a:t>COURSERA</a:t>
            </a:r>
            <a:endParaRPr lang="en-US" sz="1200" b="1" spc="-100" baseline="0" dirty="0">
              <a:solidFill>
                <a:schemeClr val="bg1"/>
              </a:solidFill>
              <a:latin typeface="Corbel" panose="020B0503020204020204" pitchFamily="34" charset="0"/>
            </a:endParaRPr>
          </a:p>
        </p:txBody>
      </p:sp>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Running track">
            <a:extLst>
              <a:ext uri="{FF2B5EF4-FFF2-40B4-BE49-F238E27FC236}">
                <a16:creationId xmlns:a16="http://schemas.microsoft.com/office/drawing/2014/main" id="{510AF14D-268D-4B93-96C4-26C9387AA4E2}"/>
              </a:ext>
            </a:extLst>
          </p:cNvPr>
          <p:cNvPicPr>
            <a:picLocks noGrp="1" noChangeAspect="1"/>
          </p:cNvPicPr>
          <p:nvPr>
            <p:ph type="pic" sz="quarter" idx="13"/>
          </p:nvPr>
        </p:nvPicPr>
        <p:blipFill>
          <a:blip r:embed="rId3" cstate="screen">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bwMode="ltGray"/>
        <p:txBody>
          <a:bodyPr/>
          <a:lstStyle/>
          <a:p>
            <a:r>
              <a:rPr lang="en-US" dirty="0"/>
              <a:t>Presentation</a:t>
            </a:r>
            <a:br>
              <a:rPr lang="en-US" dirty="0"/>
            </a:br>
            <a:r>
              <a:rPr lang="en-US" dirty="0"/>
              <a:t>Outline</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7326418" y="4650539"/>
            <a:ext cx="2567676" cy="1192038"/>
          </a:xfrm>
        </p:spPr>
        <p:txBody>
          <a:bodyPr/>
          <a:lstStyle/>
          <a:p>
            <a:r>
              <a:rPr lang="en-US" b="1" i="0" dirty="0"/>
              <a:t>IBM DATA SCIENCE CERTIFICATION</a:t>
            </a:r>
            <a:endParaRPr lang="en-US"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US" smtClean="0"/>
              <a:pPr/>
              <a:t>2</a:t>
            </a:fld>
            <a:endParaRPr lang="en-US" dirty="0"/>
          </a:p>
        </p:txBody>
      </p:sp>
      <p:sp>
        <p:nvSpPr>
          <p:cNvPr id="6" name="TextBox 5">
            <a:extLst>
              <a:ext uri="{FF2B5EF4-FFF2-40B4-BE49-F238E27FC236}">
                <a16:creationId xmlns:a16="http://schemas.microsoft.com/office/drawing/2014/main" id="{B20F18D5-15DE-4248-84AD-801FE07A3707}"/>
              </a:ext>
            </a:extLst>
          </p:cNvPr>
          <p:cNvSpPr txBox="1"/>
          <p:nvPr/>
        </p:nvSpPr>
        <p:spPr>
          <a:xfrm>
            <a:off x="10094119" y="6169767"/>
            <a:ext cx="1208315" cy="590349"/>
          </a:xfrm>
          <a:prstGeom prst="rect">
            <a:avLst/>
          </a:prstGeom>
          <a:solidFill>
            <a:schemeClr val="bg1"/>
          </a:solidFill>
        </p:spPr>
        <p:txBody>
          <a:bodyPr wrap="square" lIns="0" tIns="36000" rIns="0" bIns="0" rtlCol="0">
            <a:spAutoFit/>
          </a:bodyPr>
          <a:lstStyle/>
          <a:p>
            <a:pPr algn="r"/>
            <a:r>
              <a:rPr lang="en-US" b="1" spc="-100" baseline="0" dirty="0">
                <a:latin typeface="Corbel" panose="020B0503020204020204" pitchFamily="34" charset="0"/>
              </a:rPr>
              <a:t>CAPSTONE</a:t>
            </a:r>
          </a:p>
          <a:p>
            <a:pPr algn="r"/>
            <a:r>
              <a:rPr lang="en-US" b="1" spc="-100" baseline="0" dirty="0">
                <a:solidFill>
                  <a:schemeClr val="bg1">
                    <a:lumMod val="65000"/>
                  </a:schemeClr>
                </a:solidFill>
                <a:latin typeface="Corbel" panose="020B0503020204020204" pitchFamily="34" charset="0"/>
              </a:rPr>
              <a:t>COURSERA</a:t>
            </a:r>
            <a:endParaRPr lang="en-US" sz="1200" b="1" spc="-100" baseline="0" dirty="0">
              <a:solidFill>
                <a:schemeClr val="bg1">
                  <a:lumMod val="65000"/>
                </a:schemeClr>
              </a:solidFill>
              <a:latin typeface="Corbel" panose="020B0503020204020204" pitchFamily="34" charset="0"/>
            </a:endParaRPr>
          </a:p>
        </p:txBody>
      </p:sp>
      <p:sp>
        <p:nvSpPr>
          <p:cNvPr id="2" name="TextBox 1">
            <a:extLst>
              <a:ext uri="{FF2B5EF4-FFF2-40B4-BE49-F238E27FC236}">
                <a16:creationId xmlns:a16="http://schemas.microsoft.com/office/drawing/2014/main" id="{293937C6-BBEF-4AFC-AD9C-D46368EDF495}"/>
              </a:ext>
            </a:extLst>
          </p:cNvPr>
          <p:cNvSpPr txBox="1"/>
          <p:nvPr/>
        </p:nvSpPr>
        <p:spPr>
          <a:xfrm>
            <a:off x="3014663" y="379907"/>
            <a:ext cx="6672263" cy="3954416"/>
          </a:xfrm>
          <a:prstGeom prst="rect">
            <a:avLst/>
          </a:prstGeom>
          <a:noFill/>
        </p:spPr>
        <p:txBody>
          <a:bodyPr wrap="square" rtlCol="0">
            <a:spAutoFit/>
          </a:bodyPr>
          <a:lstStyle/>
          <a:p>
            <a:pPr algn="r">
              <a:lnSpc>
                <a:spcPts val="5000"/>
              </a:lnSpc>
              <a:spcBef>
                <a:spcPct val="0"/>
              </a:spcBef>
            </a:pPr>
            <a:r>
              <a:rPr lang="en-US" sz="4000" b="1" cap="all" spc="-300" dirty="0">
                <a:solidFill>
                  <a:schemeClr val="bg1">
                    <a:lumMod val="85000"/>
                  </a:schemeClr>
                </a:solidFill>
                <a:latin typeface="+mj-lt"/>
                <a:ea typeface="+mj-ea"/>
                <a:cs typeface="+mj-cs"/>
              </a:rPr>
              <a:t>INTRODUCTION</a:t>
            </a:r>
          </a:p>
          <a:p>
            <a:pPr algn="r">
              <a:lnSpc>
                <a:spcPts val="5000"/>
              </a:lnSpc>
              <a:spcBef>
                <a:spcPct val="0"/>
              </a:spcBef>
            </a:pPr>
            <a:r>
              <a:rPr lang="en-US" sz="4000" b="1" cap="all" spc="-300" dirty="0">
                <a:solidFill>
                  <a:schemeClr val="bg1">
                    <a:lumMod val="85000"/>
                  </a:schemeClr>
                </a:solidFill>
                <a:latin typeface="+mj-lt"/>
                <a:ea typeface="+mj-ea"/>
                <a:cs typeface="+mj-cs"/>
              </a:rPr>
              <a:t>DATA</a:t>
            </a:r>
          </a:p>
          <a:p>
            <a:pPr algn="r">
              <a:lnSpc>
                <a:spcPts val="5000"/>
              </a:lnSpc>
              <a:spcBef>
                <a:spcPct val="0"/>
              </a:spcBef>
            </a:pPr>
            <a:r>
              <a:rPr lang="en-US" sz="4000" b="1" cap="all" spc="-300" dirty="0">
                <a:solidFill>
                  <a:schemeClr val="bg1">
                    <a:lumMod val="85000"/>
                  </a:schemeClr>
                </a:solidFill>
                <a:latin typeface="+mj-lt"/>
                <a:ea typeface="+mj-ea"/>
                <a:cs typeface="+mj-cs"/>
              </a:rPr>
              <a:t>METHODOLOGY</a:t>
            </a:r>
          </a:p>
          <a:p>
            <a:pPr algn="r">
              <a:lnSpc>
                <a:spcPts val="5000"/>
              </a:lnSpc>
              <a:spcBef>
                <a:spcPct val="0"/>
              </a:spcBef>
            </a:pPr>
            <a:r>
              <a:rPr lang="en-US" sz="4000" b="1" cap="all" spc="-300" dirty="0">
                <a:solidFill>
                  <a:schemeClr val="bg1">
                    <a:lumMod val="85000"/>
                  </a:schemeClr>
                </a:solidFill>
                <a:latin typeface="+mj-lt"/>
                <a:ea typeface="+mj-ea"/>
                <a:cs typeface="+mj-cs"/>
              </a:rPr>
              <a:t>RESULTS</a:t>
            </a:r>
          </a:p>
          <a:p>
            <a:pPr algn="r">
              <a:lnSpc>
                <a:spcPts val="5000"/>
              </a:lnSpc>
              <a:spcBef>
                <a:spcPct val="0"/>
              </a:spcBef>
            </a:pPr>
            <a:r>
              <a:rPr lang="en-US" sz="4000" b="1" cap="all" spc="-300" dirty="0">
                <a:solidFill>
                  <a:schemeClr val="bg1">
                    <a:lumMod val="85000"/>
                  </a:schemeClr>
                </a:solidFill>
                <a:latin typeface="+mj-lt"/>
                <a:ea typeface="+mj-ea"/>
                <a:cs typeface="+mj-cs"/>
              </a:rPr>
              <a:t>DISCUSSION</a:t>
            </a:r>
          </a:p>
          <a:p>
            <a:pPr algn="r">
              <a:lnSpc>
                <a:spcPts val="5000"/>
              </a:lnSpc>
              <a:spcBef>
                <a:spcPct val="0"/>
              </a:spcBef>
            </a:pPr>
            <a:r>
              <a:rPr lang="en-US" sz="4000" b="1" cap="all" spc="-300" dirty="0">
                <a:solidFill>
                  <a:schemeClr val="bg1">
                    <a:lumMod val="85000"/>
                  </a:schemeClr>
                </a:solidFill>
                <a:latin typeface="+mj-lt"/>
                <a:ea typeface="+mj-ea"/>
                <a:cs typeface="+mj-cs"/>
              </a:rPr>
              <a:t>CONCLUSION</a:t>
            </a:r>
          </a:p>
        </p:txBody>
      </p:sp>
    </p:spTree>
    <p:extLst>
      <p:ext uri="{BB962C8B-B14F-4D97-AF65-F5344CB8AC3E}">
        <p14:creationId xmlns:p14="http://schemas.microsoft.com/office/powerpoint/2010/main" val="2117695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558886" y="474301"/>
            <a:ext cx="5184913" cy="432000"/>
          </a:xfrm>
        </p:spPr>
        <p:txBody>
          <a:bodyPr/>
          <a:lstStyle/>
          <a:p>
            <a:pPr algn="l"/>
            <a:r>
              <a:rPr lang="en-US" dirty="0"/>
              <a:t>INTRODUCTION</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558885" y="2996203"/>
            <a:ext cx="8670839" cy="3194712"/>
          </a:xfrm>
        </p:spPr>
        <p:txBody>
          <a:bodyPr/>
          <a:lstStyle/>
          <a:p>
            <a:r>
              <a:rPr lang="en-US" dirty="0"/>
              <a:t>Evaluating the preparedness level among the different counties and municipalities in Pennsylvania to handle a health crisis of such scale</a:t>
            </a:r>
          </a:p>
          <a:p>
            <a:r>
              <a:rPr lang="en-US" dirty="0"/>
              <a:t>Analyze the hospital utilization across different counties and municipalities to understand the areas that are better equipped with adequate medical services</a:t>
            </a:r>
          </a:p>
          <a:p>
            <a:r>
              <a:rPr lang="en-US" dirty="0"/>
              <a:t>Help the audience to gauge the level of preparedness in each PA county and would help the government to identify the regions that require critical attention in terms of medical services.</a:t>
            </a:r>
          </a:p>
          <a:p>
            <a:r>
              <a:rPr lang="en-US" dirty="0"/>
              <a:t>Use K-means clustering to visualize and identify the clusters having different levels of medical services (hospital beds per given population).</a:t>
            </a:r>
          </a:p>
          <a:p>
            <a:endParaRPr lang="en-US" dirty="0"/>
          </a:p>
        </p:txBody>
      </p:sp>
      <p:pic>
        <p:nvPicPr>
          <p:cNvPr id="10" name="Picture Placeholder 9" descr="Abstract architecture polygon">
            <a:extLst>
              <a:ext uri="{FF2B5EF4-FFF2-40B4-BE49-F238E27FC236}">
                <a16:creationId xmlns:a16="http://schemas.microsoft.com/office/drawing/2014/main" id="{38475F7B-316A-47DC-9CBB-B074A5B5994C}"/>
              </a:ext>
            </a:extLst>
          </p:cNvPr>
          <p:cNvPicPr>
            <a:picLocks noGrp="1" noChangeAspect="1"/>
          </p:cNvPicPr>
          <p:nvPr>
            <p:ph type="pic" sz="quarter" idx="33"/>
          </p:nvPr>
        </p:nvPicPr>
        <p:blipFill>
          <a:blip r:embed="rId3"/>
          <a:stretch>
            <a:fillRect/>
          </a:stretch>
        </p:blipFill>
        <p:spPr>
          <a:xfrm>
            <a:off x="9980476" y="1085"/>
            <a:ext cx="2211524" cy="6189830"/>
          </a:xfrm>
        </p:spPr>
      </p:pic>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3</a:t>
            </a:fld>
            <a:endParaRPr lang="en-US" dirty="0"/>
          </a:p>
        </p:txBody>
      </p:sp>
      <p:sp>
        <p:nvSpPr>
          <p:cNvPr id="8" name="Text Placeholder 7">
            <a:extLst>
              <a:ext uri="{FF2B5EF4-FFF2-40B4-BE49-F238E27FC236}">
                <a16:creationId xmlns:a16="http://schemas.microsoft.com/office/drawing/2014/main" id="{3EAF223D-9316-4BB1-8D26-66AFB2B83084}"/>
              </a:ext>
            </a:extLst>
          </p:cNvPr>
          <p:cNvSpPr>
            <a:spLocks noGrp="1"/>
          </p:cNvSpPr>
          <p:nvPr>
            <p:ph type="body" sz="quarter" idx="32"/>
          </p:nvPr>
        </p:nvSpPr>
        <p:spPr>
          <a:xfrm>
            <a:off x="558885" y="1022632"/>
            <a:ext cx="8558236" cy="1483864"/>
          </a:xfrm>
        </p:spPr>
        <p:txBody>
          <a:bodyPr/>
          <a:lstStyle/>
          <a:p>
            <a:pPr algn="l"/>
            <a:r>
              <a:rPr lang="en-US" i="0" dirty="0"/>
              <a:t>The COVID-19 Pandemic is one of the biggest global health crisis that has gripped the world currently and has spread across the globe with alarmingly high number of confirmed cases in the United States of America.</a:t>
            </a:r>
          </a:p>
          <a:p>
            <a:pPr algn="l"/>
            <a:r>
              <a:rPr lang="en-US" i="0" dirty="0"/>
              <a:t>Global number of confirmed COVID-19 cases were over 2,400,000 with around 165,000 deaths and Pennsylvania had over 31000 confirmed cases and more than 1000 deaths. </a:t>
            </a:r>
          </a:p>
          <a:p>
            <a:pPr algn="l"/>
            <a:endParaRPr lang="en-US" i="0" dirty="0"/>
          </a:p>
        </p:txBody>
      </p:sp>
      <p:sp>
        <p:nvSpPr>
          <p:cNvPr id="11" name="TextBox 10">
            <a:extLst>
              <a:ext uri="{FF2B5EF4-FFF2-40B4-BE49-F238E27FC236}">
                <a16:creationId xmlns:a16="http://schemas.microsoft.com/office/drawing/2014/main" id="{7697998F-D931-4BAD-82A6-2F585A829BC6}"/>
              </a:ext>
            </a:extLst>
          </p:cNvPr>
          <p:cNvSpPr txBox="1"/>
          <p:nvPr/>
        </p:nvSpPr>
        <p:spPr>
          <a:xfrm>
            <a:off x="10083550" y="6227515"/>
            <a:ext cx="1208315" cy="590349"/>
          </a:xfrm>
          <a:prstGeom prst="rect">
            <a:avLst/>
          </a:prstGeom>
          <a:solidFill>
            <a:schemeClr val="bg1"/>
          </a:solidFill>
        </p:spPr>
        <p:txBody>
          <a:bodyPr wrap="square" lIns="0" tIns="36000" rIns="0" bIns="0" rtlCol="0">
            <a:spAutoFit/>
          </a:bodyPr>
          <a:lstStyle/>
          <a:p>
            <a:pPr algn="r"/>
            <a:r>
              <a:rPr lang="en-US" b="1" spc="-100" baseline="0" dirty="0">
                <a:latin typeface="Corbel" panose="020B0503020204020204" pitchFamily="34" charset="0"/>
              </a:rPr>
              <a:t>CAPSTONE</a:t>
            </a:r>
          </a:p>
          <a:p>
            <a:pPr algn="r"/>
            <a:r>
              <a:rPr lang="en-US" b="1" spc="-100" baseline="0" dirty="0">
                <a:solidFill>
                  <a:schemeClr val="bg1">
                    <a:lumMod val="65000"/>
                  </a:schemeClr>
                </a:solidFill>
                <a:latin typeface="Corbel" panose="020B0503020204020204" pitchFamily="34" charset="0"/>
              </a:rPr>
              <a:t>COURSERA</a:t>
            </a:r>
            <a:endParaRPr lang="en-US" sz="1200" b="1" spc="-100" baseline="0" dirty="0">
              <a:solidFill>
                <a:schemeClr val="bg1">
                  <a:lumMod val="65000"/>
                </a:schemeClr>
              </a:solidFill>
              <a:latin typeface="Corbel" panose="020B0503020204020204" pitchFamily="34" charset="0"/>
            </a:endParaRPr>
          </a:p>
        </p:txBody>
      </p:sp>
      <p:sp>
        <p:nvSpPr>
          <p:cNvPr id="9" name="TextBox 8">
            <a:extLst>
              <a:ext uri="{FF2B5EF4-FFF2-40B4-BE49-F238E27FC236}">
                <a16:creationId xmlns:a16="http://schemas.microsoft.com/office/drawing/2014/main" id="{3839101B-C50A-43E6-AC8A-0F8DEDC39E60}"/>
              </a:ext>
            </a:extLst>
          </p:cNvPr>
          <p:cNvSpPr txBox="1"/>
          <p:nvPr/>
        </p:nvSpPr>
        <p:spPr>
          <a:xfrm>
            <a:off x="558885" y="2622827"/>
            <a:ext cx="2000250" cy="369332"/>
          </a:xfrm>
          <a:prstGeom prst="rect">
            <a:avLst/>
          </a:prstGeom>
          <a:noFill/>
        </p:spPr>
        <p:txBody>
          <a:bodyPr wrap="square" rtlCol="0">
            <a:spAutoFit/>
          </a:bodyPr>
          <a:lstStyle/>
          <a:p>
            <a:r>
              <a:rPr lang="en-US" b="1" dirty="0"/>
              <a:t>KEY GOALS</a:t>
            </a:r>
          </a:p>
        </p:txBody>
      </p:sp>
    </p:spTree>
    <p:extLst>
      <p:ext uri="{BB962C8B-B14F-4D97-AF65-F5344CB8AC3E}">
        <p14:creationId xmlns:p14="http://schemas.microsoft.com/office/powerpoint/2010/main" val="1329746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US" dirty="0"/>
              <a:t>DATA</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4</a:t>
            </a:fld>
            <a:endParaRPr lang="en-US" dirty="0"/>
          </a:p>
        </p:txBody>
      </p:sp>
      <p:pic>
        <p:nvPicPr>
          <p:cNvPr id="9" name="Picture Placeholder 8" descr="Top view of three man rowing a boat">
            <a:extLst>
              <a:ext uri="{FF2B5EF4-FFF2-40B4-BE49-F238E27FC236}">
                <a16:creationId xmlns:a16="http://schemas.microsoft.com/office/drawing/2014/main" id="{804D2684-B8EF-41B8-9C43-86A9D34E655A}"/>
              </a:ext>
            </a:extLst>
          </p:cNvPr>
          <p:cNvPicPr>
            <a:picLocks noGrp="1" noChangeAspect="1"/>
          </p:cNvPicPr>
          <p:nvPr>
            <p:ph type="pic" sz="quarter" idx="14"/>
          </p:nvPr>
        </p:nvPicPr>
        <p:blipFill>
          <a:blip r:embed="rId3"/>
          <a:stretch>
            <a:fillRect/>
          </a:stretch>
        </p:blipFill>
        <p:spPr>
          <a:xfrm>
            <a:off x="8008143" y="1340026"/>
            <a:ext cx="4005538" cy="4491135"/>
          </a:xfrm>
        </p:spPr>
      </p:pic>
      <p:sp>
        <p:nvSpPr>
          <p:cNvPr id="3" name="Rectangle 2">
            <a:extLst>
              <a:ext uri="{FF2B5EF4-FFF2-40B4-BE49-F238E27FC236}">
                <a16:creationId xmlns:a16="http://schemas.microsoft.com/office/drawing/2014/main" id="{A8F43AA7-FE17-43D3-A368-1258C03333E4}"/>
              </a:ext>
            </a:extLst>
          </p:cNvPr>
          <p:cNvSpPr/>
          <p:nvPr/>
        </p:nvSpPr>
        <p:spPr>
          <a:xfrm>
            <a:off x="360808" y="1046438"/>
            <a:ext cx="7647335" cy="5078313"/>
          </a:xfrm>
          <a:prstGeom prst="rect">
            <a:avLst/>
          </a:prstGeom>
          <a:solidFill>
            <a:schemeClr val="bg1"/>
          </a:solidFill>
        </p:spPr>
        <p:txBody>
          <a:bodyPr wrap="square">
            <a:spAutoFit/>
          </a:bodyPr>
          <a:lstStyle/>
          <a:p>
            <a:r>
              <a:rPr lang="en-US" dirty="0"/>
              <a:t>In order to perform the required analysis, we would need to use </a:t>
            </a:r>
            <a:r>
              <a:rPr lang="en-US" b="1" dirty="0"/>
              <a:t>four </a:t>
            </a:r>
            <a:r>
              <a:rPr lang="en-US" dirty="0"/>
              <a:t>different datasets. The analysis would require identifying the hospital utilization across the counties in Pennsylvania. For this, we would need the population &amp; location data of all the PA Counties, and the number of available hospital beds across PA. </a:t>
            </a:r>
          </a:p>
          <a:p>
            <a:r>
              <a:rPr lang="en-US" dirty="0"/>
              <a:t> </a:t>
            </a:r>
          </a:p>
          <a:p>
            <a:r>
              <a:rPr lang="en-US" dirty="0"/>
              <a:t>Pennsylvania data that contains counties and Municipalities along with their latitudes and longitudes.</a:t>
            </a:r>
          </a:p>
          <a:p>
            <a:r>
              <a:rPr lang="en-US" b="1" dirty="0"/>
              <a:t>Data source: </a:t>
            </a:r>
            <a:r>
              <a:rPr lang="en-US" dirty="0"/>
              <a:t>PA County Location, PA County Municipalities</a:t>
            </a:r>
          </a:p>
          <a:p>
            <a:endParaRPr lang="en-US" dirty="0"/>
          </a:p>
          <a:p>
            <a:r>
              <a:rPr lang="en-US" dirty="0"/>
              <a:t>Pennsylvania County and Municipality population data from online database and Web Scraping (Wikipedia).</a:t>
            </a:r>
          </a:p>
          <a:p>
            <a:r>
              <a:rPr lang="en-US" b="1" dirty="0"/>
              <a:t>Data source: </a:t>
            </a:r>
            <a:r>
              <a:rPr lang="en-US" dirty="0"/>
              <a:t>PA County Population, PA Municipality Population</a:t>
            </a:r>
          </a:p>
          <a:p>
            <a:endParaRPr lang="en-US" dirty="0"/>
          </a:p>
          <a:p>
            <a:r>
              <a:rPr lang="en-US" dirty="0"/>
              <a:t>Information on available hospitals in PA Municipalities from Foursquare API.</a:t>
            </a:r>
          </a:p>
          <a:p>
            <a:r>
              <a:rPr lang="en-US" b="1" dirty="0"/>
              <a:t>Data source: </a:t>
            </a:r>
            <a:r>
              <a:rPr lang="en-US" dirty="0"/>
              <a:t>Foursquare API</a:t>
            </a:r>
          </a:p>
          <a:p>
            <a:endParaRPr lang="en-US" dirty="0"/>
          </a:p>
          <a:p>
            <a:r>
              <a:rPr lang="en-US" dirty="0"/>
              <a:t>Hospital utilization information from PA Health Data.</a:t>
            </a:r>
          </a:p>
          <a:p>
            <a:r>
              <a:rPr lang="en-US" b="1" dirty="0"/>
              <a:t>Data source:  </a:t>
            </a:r>
            <a:r>
              <a:rPr lang="en-US" dirty="0"/>
              <a:t>PA Hospital Utilization </a:t>
            </a:r>
          </a:p>
        </p:txBody>
      </p:sp>
      <p:sp>
        <p:nvSpPr>
          <p:cNvPr id="7" name="TextBox 6">
            <a:extLst>
              <a:ext uri="{FF2B5EF4-FFF2-40B4-BE49-F238E27FC236}">
                <a16:creationId xmlns:a16="http://schemas.microsoft.com/office/drawing/2014/main" id="{75D58932-73FF-4BBA-B7FA-976EA201F8EB}"/>
              </a:ext>
            </a:extLst>
          </p:cNvPr>
          <p:cNvSpPr txBox="1"/>
          <p:nvPr/>
        </p:nvSpPr>
        <p:spPr>
          <a:xfrm>
            <a:off x="10083550" y="6227515"/>
            <a:ext cx="1208315" cy="590349"/>
          </a:xfrm>
          <a:prstGeom prst="rect">
            <a:avLst/>
          </a:prstGeom>
          <a:solidFill>
            <a:schemeClr val="bg1"/>
          </a:solidFill>
        </p:spPr>
        <p:txBody>
          <a:bodyPr wrap="square" lIns="0" tIns="36000" rIns="0" bIns="0" rtlCol="0">
            <a:spAutoFit/>
          </a:bodyPr>
          <a:lstStyle/>
          <a:p>
            <a:pPr algn="r"/>
            <a:r>
              <a:rPr lang="en-US" b="1" spc="-100" baseline="0" dirty="0">
                <a:latin typeface="Corbel" panose="020B0503020204020204" pitchFamily="34" charset="0"/>
              </a:rPr>
              <a:t>CAPSTONE</a:t>
            </a:r>
          </a:p>
          <a:p>
            <a:pPr algn="r"/>
            <a:r>
              <a:rPr lang="en-US" b="1" spc="-100" baseline="0" dirty="0">
                <a:solidFill>
                  <a:schemeClr val="bg1">
                    <a:lumMod val="65000"/>
                  </a:schemeClr>
                </a:solidFill>
                <a:latin typeface="Corbel" panose="020B0503020204020204" pitchFamily="34" charset="0"/>
              </a:rPr>
              <a:t>COURSERA</a:t>
            </a:r>
            <a:endParaRPr lang="en-US" sz="1200" b="1" spc="-100" baseline="0" dirty="0">
              <a:solidFill>
                <a:schemeClr val="bg1">
                  <a:lumMod val="65000"/>
                </a:schemeClr>
              </a:solidFill>
              <a:latin typeface="Corbel" panose="020B0503020204020204" pitchFamily="34" charset="0"/>
            </a:endParaRPr>
          </a:p>
        </p:txBody>
      </p:sp>
    </p:spTree>
    <p:extLst>
      <p:ext uri="{BB962C8B-B14F-4D97-AF65-F5344CB8AC3E}">
        <p14:creationId xmlns:p14="http://schemas.microsoft.com/office/powerpoint/2010/main" val="3640701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D0BB93D-168E-42A2-9A7C-0102E96F31BB}"/>
              </a:ext>
            </a:extLst>
          </p:cNvPr>
          <p:cNvSpPr/>
          <p:nvPr/>
        </p:nvSpPr>
        <p:spPr>
          <a:xfrm>
            <a:off x="121444" y="1678781"/>
            <a:ext cx="12070555" cy="3586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57949C7-DA57-4E5D-81D6-8CF71C4C6776}"/>
              </a:ext>
            </a:extLst>
          </p:cNvPr>
          <p:cNvSpPr>
            <a:spLocks noGrp="1"/>
          </p:cNvSpPr>
          <p:nvPr>
            <p:ph type="ctrTitle"/>
          </p:nvPr>
        </p:nvSpPr>
        <p:spPr>
          <a:xfrm>
            <a:off x="501302" y="421480"/>
            <a:ext cx="6798250" cy="928535"/>
          </a:xfrm>
        </p:spPr>
        <p:txBody>
          <a:bodyPr/>
          <a:lstStyle/>
          <a:p>
            <a:pPr algn="l"/>
            <a:r>
              <a:rPr lang="en-US" dirty="0">
                <a:solidFill>
                  <a:schemeClr val="tx1"/>
                </a:solidFill>
              </a:rPr>
              <a:t>METHODOLOGY</a:t>
            </a:r>
          </a:p>
        </p:txBody>
      </p:sp>
      <p:sp>
        <p:nvSpPr>
          <p:cNvPr id="5" name="Slide Number Placeholder 4">
            <a:extLst>
              <a:ext uri="{FF2B5EF4-FFF2-40B4-BE49-F238E27FC236}">
                <a16:creationId xmlns:a16="http://schemas.microsoft.com/office/drawing/2014/main" id="{03DE6A7A-777D-45E1-85A8-150F3163B5E1}"/>
              </a:ext>
            </a:extLst>
          </p:cNvPr>
          <p:cNvSpPr>
            <a:spLocks noGrp="1"/>
          </p:cNvSpPr>
          <p:nvPr>
            <p:ph type="sldNum" sz="quarter" idx="11"/>
          </p:nvPr>
        </p:nvSpPr>
        <p:spPr/>
        <p:txBody>
          <a:bodyPr/>
          <a:lstStyle/>
          <a:p>
            <a:fld id="{19B51A1E-902D-48AF-9020-955120F399B6}" type="slidenum">
              <a:rPr lang="en-US" noProof="0" smtClean="0"/>
              <a:pPr/>
              <a:t>5</a:t>
            </a:fld>
            <a:endParaRPr lang="en-US" noProof="0" dirty="0"/>
          </a:p>
        </p:txBody>
      </p:sp>
      <p:sp>
        <p:nvSpPr>
          <p:cNvPr id="6" name="TextBox 5">
            <a:extLst>
              <a:ext uri="{FF2B5EF4-FFF2-40B4-BE49-F238E27FC236}">
                <a16:creationId xmlns:a16="http://schemas.microsoft.com/office/drawing/2014/main" id="{E870F259-4D2E-4B9A-BA89-AEF7B1F3C5A4}"/>
              </a:ext>
            </a:extLst>
          </p:cNvPr>
          <p:cNvSpPr txBox="1"/>
          <p:nvPr/>
        </p:nvSpPr>
        <p:spPr>
          <a:xfrm>
            <a:off x="10094119" y="6169767"/>
            <a:ext cx="1208315" cy="590349"/>
          </a:xfrm>
          <a:prstGeom prst="rect">
            <a:avLst/>
          </a:prstGeom>
          <a:solidFill>
            <a:schemeClr val="bg1"/>
          </a:solidFill>
        </p:spPr>
        <p:txBody>
          <a:bodyPr wrap="square" lIns="0" tIns="36000" rIns="0" bIns="0" rtlCol="0">
            <a:spAutoFit/>
          </a:bodyPr>
          <a:lstStyle/>
          <a:p>
            <a:pPr algn="r"/>
            <a:r>
              <a:rPr lang="en-US" b="1" spc="-100" baseline="0" dirty="0">
                <a:latin typeface="Corbel" panose="020B0503020204020204" pitchFamily="34" charset="0"/>
              </a:rPr>
              <a:t>CAPSTONE</a:t>
            </a:r>
          </a:p>
          <a:p>
            <a:pPr algn="r"/>
            <a:r>
              <a:rPr lang="en-US" b="1" spc="-100" baseline="0" dirty="0">
                <a:solidFill>
                  <a:schemeClr val="bg1">
                    <a:lumMod val="65000"/>
                  </a:schemeClr>
                </a:solidFill>
                <a:latin typeface="Corbel" panose="020B0503020204020204" pitchFamily="34" charset="0"/>
              </a:rPr>
              <a:t>COURSERA</a:t>
            </a:r>
            <a:endParaRPr lang="en-US" sz="1200" b="1" spc="-100" baseline="0" dirty="0">
              <a:solidFill>
                <a:schemeClr val="bg1">
                  <a:lumMod val="65000"/>
                </a:schemeClr>
              </a:solidFill>
              <a:latin typeface="Corbel" panose="020B0503020204020204" pitchFamily="34" charset="0"/>
            </a:endParaRPr>
          </a:p>
        </p:txBody>
      </p:sp>
      <p:graphicFrame>
        <p:nvGraphicFramePr>
          <p:cNvPr id="8" name="Diagram 7">
            <a:extLst>
              <a:ext uri="{FF2B5EF4-FFF2-40B4-BE49-F238E27FC236}">
                <a16:creationId xmlns:a16="http://schemas.microsoft.com/office/drawing/2014/main" id="{0F05CB6F-B33A-4DFF-9B49-9893B9C199FA}"/>
              </a:ext>
            </a:extLst>
          </p:cNvPr>
          <p:cNvGraphicFramePr/>
          <p:nvPr>
            <p:extLst>
              <p:ext uri="{D42A27DB-BD31-4B8C-83A1-F6EECF244321}">
                <p14:modId xmlns:p14="http://schemas.microsoft.com/office/powerpoint/2010/main" val="2927843628"/>
              </p:ext>
            </p:extLst>
          </p:nvPr>
        </p:nvGraphicFramePr>
        <p:xfrm>
          <a:off x="253280" y="2057399"/>
          <a:ext cx="11938719" cy="2743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0402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218B3BF-B716-4841-A9E1-26033A18F08D}"/>
              </a:ext>
            </a:extLst>
          </p:cNvPr>
          <p:cNvSpPr/>
          <p:nvPr/>
        </p:nvSpPr>
        <p:spPr>
          <a:xfrm>
            <a:off x="9951868" y="0"/>
            <a:ext cx="224013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6166974" y="631922"/>
            <a:ext cx="3847038" cy="432000"/>
          </a:xfrm>
        </p:spPr>
        <p:txBody>
          <a:bodyPr/>
          <a:lstStyle/>
          <a:p>
            <a:r>
              <a:rPr lang="en-US" sz="4000" dirty="0"/>
              <a:t>DATA COLLECTION</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6</a:t>
            </a:fld>
            <a:endParaRPr lang="en-US" dirty="0"/>
          </a:p>
        </p:txBody>
      </p:sp>
      <p:pic>
        <p:nvPicPr>
          <p:cNvPr id="17" name="Picture 16">
            <a:extLst>
              <a:ext uri="{FF2B5EF4-FFF2-40B4-BE49-F238E27FC236}">
                <a16:creationId xmlns:a16="http://schemas.microsoft.com/office/drawing/2014/main" id="{A8D82984-EB79-4F24-8A61-DE0398504D35}"/>
              </a:ext>
            </a:extLst>
          </p:cNvPr>
          <p:cNvPicPr/>
          <p:nvPr/>
        </p:nvPicPr>
        <p:blipFill>
          <a:blip r:embed="rId3"/>
          <a:stretch>
            <a:fillRect/>
          </a:stretch>
        </p:blipFill>
        <p:spPr>
          <a:xfrm>
            <a:off x="297748" y="338714"/>
            <a:ext cx="2787650" cy="1871345"/>
          </a:xfrm>
          <a:prstGeom prst="rect">
            <a:avLst/>
          </a:prstGeom>
          <a:ln>
            <a:solidFill>
              <a:schemeClr val="tx1"/>
            </a:solidFill>
          </a:ln>
          <a:effectLst>
            <a:outerShdw blurRad="63500" sx="102000" sy="102000" algn="ctr" rotWithShape="0">
              <a:prstClr val="black">
                <a:alpha val="40000"/>
              </a:prstClr>
            </a:outerShdw>
          </a:effectLst>
        </p:spPr>
      </p:pic>
      <p:pic>
        <p:nvPicPr>
          <p:cNvPr id="19" name="Picture 18">
            <a:extLst>
              <a:ext uri="{FF2B5EF4-FFF2-40B4-BE49-F238E27FC236}">
                <a16:creationId xmlns:a16="http://schemas.microsoft.com/office/drawing/2014/main" id="{025A4DB2-99D1-495B-BE78-8346163AD614}"/>
              </a:ext>
            </a:extLst>
          </p:cNvPr>
          <p:cNvPicPr/>
          <p:nvPr/>
        </p:nvPicPr>
        <p:blipFill>
          <a:blip r:embed="rId4"/>
          <a:stretch>
            <a:fillRect/>
          </a:stretch>
        </p:blipFill>
        <p:spPr>
          <a:xfrm>
            <a:off x="736348" y="892920"/>
            <a:ext cx="4890770" cy="1928495"/>
          </a:xfrm>
          <a:prstGeom prst="rect">
            <a:avLst/>
          </a:prstGeom>
          <a:ln>
            <a:solidFill>
              <a:schemeClr val="tx1"/>
            </a:solidFill>
          </a:ln>
          <a:effectLst>
            <a:outerShdw blurRad="63500" sx="102000" sy="102000" algn="ctr" rotWithShape="0">
              <a:prstClr val="black">
                <a:alpha val="40000"/>
              </a:prstClr>
            </a:outerShdw>
          </a:effectLst>
        </p:spPr>
      </p:pic>
      <p:pic>
        <p:nvPicPr>
          <p:cNvPr id="21" name="Picture 20">
            <a:extLst>
              <a:ext uri="{FF2B5EF4-FFF2-40B4-BE49-F238E27FC236}">
                <a16:creationId xmlns:a16="http://schemas.microsoft.com/office/drawing/2014/main" id="{34878671-E689-4DB4-8E83-6A7D66A38290}"/>
              </a:ext>
            </a:extLst>
          </p:cNvPr>
          <p:cNvPicPr/>
          <p:nvPr/>
        </p:nvPicPr>
        <p:blipFill>
          <a:blip r:embed="rId5"/>
          <a:stretch>
            <a:fillRect/>
          </a:stretch>
        </p:blipFill>
        <p:spPr>
          <a:xfrm>
            <a:off x="1353034" y="1502619"/>
            <a:ext cx="4526915" cy="2114550"/>
          </a:xfrm>
          <a:prstGeom prst="rect">
            <a:avLst/>
          </a:prstGeom>
          <a:ln>
            <a:solidFill>
              <a:schemeClr val="tx1"/>
            </a:solidFill>
          </a:ln>
          <a:effectLst>
            <a:outerShdw blurRad="63500" sx="102000" sy="102000" algn="ctr" rotWithShape="0">
              <a:prstClr val="black">
                <a:alpha val="40000"/>
              </a:prstClr>
            </a:outerShdw>
          </a:effectLst>
        </p:spPr>
      </p:pic>
      <p:pic>
        <p:nvPicPr>
          <p:cNvPr id="22" name="Picture 21">
            <a:extLst>
              <a:ext uri="{FF2B5EF4-FFF2-40B4-BE49-F238E27FC236}">
                <a16:creationId xmlns:a16="http://schemas.microsoft.com/office/drawing/2014/main" id="{178C8041-F79F-4904-AFF1-F3DA71C54940}"/>
              </a:ext>
            </a:extLst>
          </p:cNvPr>
          <p:cNvPicPr/>
          <p:nvPr/>
        </p:nvPicPr>
        <p:blipFill>
          <a:blip r:embed="rId6"/>
          <a:stretch>
            <a:fillRect/>
          </a:stretch>
        </p:blipFill>
        <p:spPr>
          <a:xfrm>
            <a:off x="1857540" y="2111076"/>
            <a:ext cx="5731510" cy="1882140"/>
          </a:xfrm>
          <a:prstGeom prst="rect">
            <a:avLst/>
          </a:prstGeom>
          <a:ln>
            <a:solidFill>
              <a:schemeClr val="tx1"/>
            </a:solidFill>
          </a:ln>
          <a:effectLst>
            <a:outerShdw blurRad="63500" sx="102000" sy="102000" algn="ctr" rotWithShape="0">
              <a:prstClr val="black">
                <a:alpha val="40000"/>
              </a:prstClr>
            </a:outerShdw>
          </a:effectLst>
        </p:spPr>
      </p:pic>
      <p:pic>
        <p:nvPicPr>
          <p:cNvPr id="23" name="Picture 22">
            <a:extLst>
              <a:ext uri="{FF2B5EF4-FFF2-40B4-BE49-F238E27FC236}">
                <a16:creationId xmlns:a16="http://schemas.microsoft.com/office/drawing/2014/main" id="{98206E81-40C8-484A-A7E6-7E2EDC5442D8}"/>
              </a:ext>
            </a:extLst>
          </p:cNvPr>
          <p:cNvPicPr/>
          <p:nvPr/>
        </p:nvPicPr>
        <p:blipFill>
          <a:blip r:embed="rId7"/>
          <a:stretch>
            <a:fillRect/>
          </a:stretch>
        </p:blipFill>
        <p:spPr>
          <a:xfrm>
            <a:off x="2581757" y="2650694"/>
            <a:ext cx="4404995" cy="1779905"/>
          </a:xfrm>
          <a:prstGeom prst="rect">
            <a:avLst/>
          </a:prstGeom>
          <a:ln>
            <a:solidFill>
              <a:schemeClr val="tx1"/>
            </a:solidFill>
          </a:ln>
          <a:effectLst>
            <a:outerShdw blurRad="63500" sx="102000" sy="102000" algn="ctr" rotWithShape="0">
              <a:prstClr val="black">
                <a:alpha val="40000"/>
              </a:prstClr>
            </a:outerShdw>
          </a:effectLst>
        </p:spPr>
      </p:pic>
      <p:pic>
        <p:nvPicPr>
          <p:cNvPr id="24" name="Picture 23">
            <a:extLst>
              <a:ext uri="{FF2B5EF4-FFF2-40B4-BE49-F238E27FC236}">
                <a16:creationId xmlns:a16="http://schemas.microsoft.com/office/drawing/2014/main" id="{D5EDCC65-8711-4A5F-A4AD-0C9C7D500ADD}"/>
              </a:ext>
            </a:extLst>
          </p:cNvPr>
          <p:cNvPicPr/>
          <p:nvPr/>
        </p:nvPicPr>
        <p:blipFill>
          <a:blip r:embed="rId8"/>
          <a:stretch>
            <a:fillRect/>
          </a:stretch>
        </p:blipFill>
        <p:spPr>
          <a:xfrm>
            <a:off x="3220169" y="3033273"/>
            <a:ext cx="5731510" cy="2114550"/>
          </a:xfrm>
          <a:prstGeom prst="rect">
            <a:avLst/>
          </a:prstGeom>
          <a:ln>
            <a:solidFill>
              <a:schemeClr val="tx1"/>
            </a:solidFill>
          </a:ln>
          <a:effectLst>
            <a:outerShdw blurRad="63500" sx="102000" sy="102000" algn="ctr" rotWithShape="0">
              <a:prstClr val="black">
                <a:alpha val="40000"/>
              </a:prstClr>
            </a:outerShdw>
          </a:effectLst>
        </p:spPr>
      </p:pic>
      <p:pic>
        <p:nvPicPr>
          <p:cNvPr id="25" name="Picture 24">
            <a:extLst>
              <a:ext uri="{FF2B5EF4-FFF2-40B4-BE49-F238E27FC236}">
                <a16:creationId xmlns:a16="http://schemas.microsoft.com/office/drawing/2014/main" id="{EC78D3C6-EDBE-43FB-8B05-4AECBABA3D4E}"/>
              </a:ext>
            </a:extLst>
          </p:cNvPr>
          <p:cNvPicPr/>
          <p:nvPr/>
        </p:nvPicPr>
        <p:blipFill>
          <a:blip r:embed="rId9"/>
          <a:stretch>
            <a:fillRect/>
          </a:stretch>
        </p:blipFill>
        <p:spPr>
          <a:xfrm>
            <a:off x="3858581" y="3816711"/>
            <a:ext cx="5731510" cy="1802130"/>
          </a:xfrm>
          <a:prstGeom prst="rect">
            <a:avLst/>
          </a:prstGeom>
          <a:solidFill>
            <a:schemeClr val="tx2"/>
          </a:solidFill>
          <a:ln>
            <a:solidFill>
              <a:schemeClr val="tx1"/>
            </a:solidFill>
          </a:ln>
          <a:effectLst>
            <a:outerShdw blurRad="63500" sx="102000" sy="102000" algn="ctr" rotWithShape="0">
              <a:prstClr val="black">
                <a:alpha val="40000"/>
              </a:prstClr>
            </a:outerShdw>
          </a:effectLst>
        </p:spPr>
      </p:pic>
      <p:pic>
        <p:nvPicPr>
          <p:cNvPr id="26" name="Picture 25">
            <a:extLst>
              <a:ext uri="{FF2B5EF4-FFF2-40B4-BE49-F238E27FC236}">
                <a16:creationId xmlns:a16="http://schemas.microsoft.com/office/drawing/2014/main" id="{C92C6DF2-318C-4CEA-BDF8-1A4EDEB61C68}"/>
              </a:ext>
            </a:extLst>
          </p:cNvPr>
          <p:cNvPicPr/>
          <p:nvPr/>
        </p:nvPicPr>
        <p:blipFill>
          <a:blip r:embed="rId10"/>
          <a:stretch>
            <a:fillRect/>
          </a:stretch>
        </p:blipFill>
        <p:spPr>
          <a:xfrm>
            <a:off x="4686308" y="4489801"/>
            <a:ext cx="7505692" cy="2235818"/>
          </a:xfrm>
          <a:prstGeom prst="rect">
            <a:avLst/>
          </a:prstGeom>
          <a:ln w="57150">
            <a:solidFill>
              <a:schemeClr val="accent1"/>
            </a:solidFill>
          </a:ln>
          <a:effectLst>
            <a:outerShdw blurRad="63500" sx="102000" sy="102000" algn="ctr" rotWithShape="0">
              <a:prstClr val="black">
                <a:alpha val="40000"/>
              </a:prstClr>
            </a:outerShdw>
          </a:effectLst>
        </p:spPr>
      </p:pic>
      <p:sp>
        <p:nvSpPr>
          <p:cNvPr id="27" name="TextBox 26">
            <a:extLst>
              <a:ext uri="{FF2B5EF4-FFF2-40B4-BE49-F238E27FC236}">
                <a16:creationId xmlns:a16="http://schemas.microsoft.com/office/drawing/2014/main" id="{446B756F-FA6B-4224-B908-C084F3725E73}"/>
              </a:ext>
            </a:extLst>
          </p:cNvPr>
          <p:cNvSpPr txBox="1"/>
          <p:nvPr/>
        </p:nvSpPr>
        <p:spPr>
          <a:xfrm>
            <a:off x="10375789" y="336747"/>
            <a:ext cx="1518463" cy="682682"/>
          </a:xfrm>
          <a:prstGeom prst="rect">
            <a:avLst/>
          </a:prstGeom>
          <a:solidFill>
            <a:schemeClr val="tx1"/>
          </a:solidFill>
        </p:spPr>
        <p:txBody>
          <a:bodyPr wrap="square" lIns="0" tIns="36000" rIns="0" bIns="0" rtlCol="0">
            <a:spAutoFit/>
          </a:bodyPr>
          <a:lstStyle/>
          <a:p>
            <a:pPr algn="r"/>
            <a:r>
              <a:rPr lang="en-US" sz="2400" b="1" spc="-100" baseline="0" dirty="0">
                <a:solidFill>
                  <a:schemeClr val="bg1"/>
                </a:solidFill>
                <a:latin typeface="Corbel" panose="020B0503020204020204" pitchFamily="34" charset="0"/>
              </a:rPr>
              <a:t>CAPSTONE</a:t>
            </a:r>
          </a:p>
          <a:p>
            <a:pPr algn="r"/>
            <a:r>
              <a:rPr lang="en-US" b="1" spc="-100" baseline="0" dirty="0">
                <a:solidFill>
                  <a:schemeClr val="bg1"/>
                </a:solidFill>
                <a:latin typeface="Corbel" panose="020B0503020204020204" pitchFamily="34" charset="0"/>
              </a:rPr>
              <a:t>COURSERA</a:t>
            </a:r>
            <a:endParaRPr lang="en-US" sz="1200" b="1" spc="-100" baseline="0" dirty="0">
              <a:solidFill>
                <a:schemeClr val="bg1"/>
              </a:solidFill>
              <a:latin typeface="Corbel" panose="020B0503020204020204" pitchFamily="34" charset="0"/>
            </a:endParaRPr>
          </a:p>
        </p:txBody>
      </p:sp>
    </p:spTree>
    <p:extLst>
      <p:ext uri="{BB962C8B-B14F-4D97-AF65-F5344CB8AC3E}">
        <p14:creationId xmlns:p14="http://schemas.microsoft.com/office/powerpoint/2010/main" val="3188837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Exploratory data analysis</a:t>
            </a:r>
          </a:p>
        </p:txBody>
      </p:sp>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431800" y="1008000"/>
            <a:ext cx="11339513" cy="360000"/>
          </a:xfrm>
        </p:spPr>
        <p:txBody>
          <a:bodyPr/>
          <a:lstStyle/>
          <a:p>
            <a:r>
              <a:rPr lang="en-US" dirty="0"/>
              <a:t>Lorem ipsum dolor sit amet, consectetur adipiscing elit. </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7</a:t>
            </a:fld>
            <a:endParaRPr lang="en-US" dirty="0"/>
          </a:p>
        </p:txBody>
      </p:sp>
      <p:pic>
        <p:nvPicPr>
          <p:cNvPr id="10" name="Picture 9">
            <a:extLst>
              <a:ext uri="{FF2B5EF4-FFF2-40B4-BE49-F238E27FC236}">
                <a16:creationId xmlns:a16="http://schemas.microsoft.com/office/drawing/2014/main" id="{FD12625F-8CB4-4832-A6EB-DAEE98E2B579}"/>
              </a:ext>
            </a:extLst>
          </p:cNvPr>
          <p:cNvPicPr/>
          <p:nvPr/>
        </p:nvPicPr>
        <p:blipFill>
          <a:blip r:embed="rId3"/>
          <a:stretch>
            <a:fillRect/>
          </a:stretch>
        </p:blipFill>
        <p:spPr>
          <a:xfrm>
            <a:off x="420687" y="3766086"/>
            <a:ext cx="9232778" cy="2659913"/>
          </a:xfrm>
          <a:prstGeom prst="rect">
            <a:avLst/>
          </a:prstGeom>
          <a:ln w="34925">
            <a:solidFill>
              <a:schemeClr val="tx1"/>
            </a:solidFill>
          </a:ln>
          <a:effectLst>
            <a:outerShdw blurRad="50800" dist="38100" dir="8100000" algn="tr" rotWithShape="0">
              <a:prstClr val="black">
                <a:alpha val="40000"/>
              </a:prstClr>
            </a:outerShdw>
          </a:effectLst>
        </p:spPr>
      </p:pic>
      <p:pic>
        <p:nvPicPr>
          <p:cNvPr id="11" name="Picture 10">
            <a:extLst>
              <a:ext uri="{FF2B5EF4-FFF2-40B4-BE49-F238E27FC236}">
                <a16:creationId xmlns:a16="http://schemas.microsoft.com/office/drawing/2014/main" id="{A6A46831-B74E-46F1-AF14-824D8377E194}"/>
              </a:ext>
            </a:extLst>
          </p:cNvPr>
          <p:cNvPicPr/>
          <p:nvPr/>
        </p:nvPicPr>
        <p:blipFill>
          <a:blip r:embed="rId4"/>
          <a:stretch>
            <a:fillRect/>
          </a:stretch>
        </p:blipFill>
        <p:spPr>
          <a:xfrm>
            <a:off x="420687" y="1007999"/>
            <a:ext cx="9232778" cy="2482951"/>
          </a:xfrm>
          <a:prstGeom prst="rect">
            <a:avLst/>
          </a:prstGeom>
          <a:ln w="34925">
            <a:solidFill>
              <a:schemeClr val="tx1"/>
            </a:solidFill>
          </a:ln>
          <a:effectLst>
            <a:outerShdw blurRad="50800" dist="38100" dir="8100000" algn="tr" rotWithShape="0">
              <a:prstClr val="black">
                <a:alpha val="40000"/>
              </a:prstClr>
            </a:outerShdw>
          </a:effectLst>
        </p:spPr>
      </p:pic>
      <p:sp>
        <p:nvSpPr>
          <p:cNvPr id="14" name="Rectangle 13">
            <a:extLst>
              <a:ext uri="{FF2B5EF4-FFF2-40B4-BE49-F238E27FC236}">
                <a16:creationId xmlns:a16="http://schemas.microsoft.com/office/drawing/2014/main" id="{7759225F-21C1-46A4-84F0-B9C7DCD5E387}"/>
              </a:ext>
            </a:extLst>
          </p:cNvPr>
          <p:cNvSpPr/>
          <p:nvPr/>
        </p:nvSpPr>
        <p:spPr>
          <a:xfrm>
            <a:off x="9951868" y="0"/>
            <a:ext cx="224013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47DC47-A80A-4C6C-B8B4-D6779EA7C4FE}"/>
              </a:ext>
            </a:extLst>
          </p:cNvPr>
          <p:cNvSpPr txBox="1"/>
          <p:nvPr/>
        </p:nvSpPr>
        <p:spPr>
          <a:xfrm>
            <a:off x="10375789" y="336747"/>
            <a:ext cx="1518463" cy="682682"/>
          </a:xfrm>
          <a:prstGeom prst="rect">
            <a:avLst/>
          </a:prstGeom>
          <a:solidFill>
            <a:schemeClr val="tx1"/>
          </a:solidFill>
        </p:spPr>
        <p:txBody>
          <a:bodyPr wrap="square" lIns="0" tIns="36000" rIns="0" bIns="0" rtlCol="0">
            <a:spAutoFit/>
          </a:bodyPr>
          <a:lstStyle/>
          <a:p>
            <a:pPr algn="r"/>
            <a:r>
              <a:rPr lang="en-US" sz="2400" b="1" spc="-100" baseline="0" dirty="0">
                <a:solidFill>
                  <a:schemeClr val="bg1"/>
                </a:solidFill>
                <a:latin typeface="Corbel" panose="020B0503020204020204" pitchFamily="34" charset="0"/>
              </a:rPr>
              <a:t>CAPSTONE</a:t>
            </a:r>
          </a:p>
          <a:p>
            <a:pPr algn="r"/>
            <a:r>
              <a:rPr lang="en-US" b="1" spc="-100" baseline="0" dirty="0">
                <a:solidFill>
                  <a:schemeClr val="bg1"/>
                </a:solidFill>
                <a:latin typeface="Corbel" panose="020B0503020204020204" pitchFamily="34" charset="0"/>
              </a:rPr>
              <a:t>COURSERA</a:t>
            </a:r>
            <a:endParaRPr lang="en-US" sz="1200" b="1" spc="-100" baseline="0" dirty="0">
              <a:solidFill>
                <a:schemeClr val="bg1"/>
              </a:solidFill>
              <a:latin typeface="Corbel" panose="020B0503020204020204" pitchFamily="34" charset="0"/>
            </a:endParaRPr>
          </a:p>
        </p:txBody>
      </p:sp>
      <p:sp>
        <p:nvSpPr>
          <p:cNvPr id="5" name="TextBox 4">
            <a:extLst>
              <a:ext uri="{FF2B5EF4-FFF2-40B4-BE49-F238E27FC236}">
                <a16:creationId xmlns:a16="http://schemas.microsoft.com/office/drawing/2014/main" id="{9D4378E9-F7AE-4A10-A310-39949632C885}"/>
              </a:ext>
            </a:extLst>
          </p:cNvPr>
          <p:cNvSpPr txBox="1"/>
          <p:nvPr/>
        </p:nvSpPr>
        <p:spPr>
          <a:xfrm>
            <a:off x="10076156" y="1480739"/>
            <a:ext cx="1882065" cy="1200329"/>
          </a:xfrm>
          <a:prstGeom prst="rect">
            <a:avLst/>
          </a:prstGeom>
          <a:noFill/>
        </p:spPr>
        <p:txBody>
          <a:bodyPr wrap="square" rtlCol="0">
            <a:spAutoFit/>
          </a:bodyPr>
          <a:lstStyle/>
          <a:p>
            <a:r>
              <a:rPr lang="en-US" sz="2400" b="1" dirty="0">
                <a:solidFill>
                  <a:schemeClr val="bg1"/>
                </a:solidFill>
              </a:rPr>
              <a:t>County Population Count</a:t>
            </a:r>
          </a:p>
        </p:txBody>
      </p:sp>
      <p:sp>
        <p:nvSpPr>
          <p:cNvPr id="16" name="TextBox 15">
            <a:extLst>
              <a:ext uri="{FF2B5EF4-FFF2-40B4-BE49-F238E27FC236}">
                <a16:creationId xmlns:a16="http://schemas.microsoft.com/office/drawing/2014/main" id="{A88BE55A-BE5C-48DA-ADE9-65CFB050F23D}"/>
              </a:ext>
            </a:extLst>
          </p:cNvPr>
          <p:cNvSpPr txBox="1"/>
          <p:nvPr/>
        </p:nvSpPr>
        <p:spPr>
          <a:xfrm>
            <a:off x="10076156" y="4324612"/>
            <a:ext cx="2061099" cy="830997"/>
          </a:xfrm>
          <a:prstGeom prst="rect">
            <a:avLst/>
          </a:prstGeom>
          <a:noFill/>
        </p:spPr>
        <p:txBody>
          <a:bodyPr wrap="square" rtlCol="0">
            <a:spAutoFit/>
          </a:bodyPr>
          <a:lstStyle/>
          <a:p>
            <a:r>
              <a:rPr lang="en-US" sz="2400" b="1" dirty="0">
                <a:solidFill>
                  <a:schemeClr val="bg1"/>
                </a:solidFill>
              </a:rPr>
              <a:t>Municipalities Count</a:t>
            </a:r>
          </a:p>
        </p:txBody>
      </p:sp>
    </p:spTree>
    <p:extLst>
      <p:ext uri="{BB962C8B-B14F-4D97-AF65-F5344CB8AC3E}">
        <p14:creationId xmlns:p14="http://schemas.microsoft.com/office/powerpoint/2010/main" val="25800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Exploratory data analysis</a:t>
            </a:r>
          </a:p>
        </p:txBody>
      </p:sp>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431800" y="1008000"/>
            <a:ext cx="11339513" cy="360000"/>
          </a:xfrm>
        </p:spPr>
        <p:txBody>
          <a:bodyPr/>
          <a:lstStyle/>
          <a:p>
            <a:r>
              <a:rPr lang="en-US" dirty="0"/>
              <a:t>Lorem ipsum dolor sit amet, consectetur adipiscing elit. </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8</a:t>
            </a:fld>
            <a:endParaRPr lang="en-US" dirty="0"/>
          </a:p>
        </p:txBody>
      </p:sp>
      <p:sp>
        <p:nvSpPr>
          <p:cNvPr id="14" name="Rectangle 13">
            <a:extLst>
              <a:ext uri="{FF2B5EF4-FFF2-40B4-BE49-F238E27FC236}">
                <a16:creationId xmlns:a16="http://schemas.microsoft.com/office/drawing/2014/main" id="{7759225F-21C1-46A4-84F0-B9C7DCD5E387}"/>
              </a:ext>
            </a:extLst>
          </p:cNvPr>
          <p:cNvSpPr/>
          <p:nvPr/>
        </p:nvSpPr>
        <p:spPr>
          <a:xfrm>
            <a:off x="9951868" y="0"/>
            <a:ext cx="224013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47DC47-A80A-4C6C-B8B4-D6779EA7C4FE}"/>
              </a:ext>
            </a:extLst>
          </p:cNvPr>
          <p:cNvSpPr txBox="1"/>
          <p:nvPr/>
        </p:nvSpPr>
        <p:spPr>
          <a:xfrm>
            <a:off x="10375789" y="336747"/>
            <a:ext cx="1518463" cy="682682"/>
          </a:xfrm>
          <a:prstGeom prst="rect">
            <a:avLst/>
          </a:prstGeom>
          <a:solidFill>
            <a:schemeClr val="tx1"/>
          </a:solidFill>
        </p:spPr>
        <p:txBody>
          <a:bodyPr wrap="square" lIns="0" tIns="36000" rIns="0" bIns="0" rtlCol="0">
            <a:spAutoFit/>
          </a:bodyPr>
          <a:lstStyle/>
          <a:p>
            <a:pPr algn="r"/>
            <a:r>
              <a:rPr lang="en-US" sz="2400" b="1" spc="-100" baseline="0" dirty="0">
                <a:solidFill>
                  <a:schemeClr val="bg1"/>
                </a:solidFill>
                <a:latin typeface="Corbel" panose="020B0503020204020204" pitchFamily="34" charset="0"/>
              </a:rPr>
              <a:t>CAPSTONE</a:t>
            </a:r>
          </a:p>
          <a:p>
            <a:pPr algn="r"/>
            <a:r>
              <a:rPr lang="en-US" b="1" spc="-100" baseline="0" dirty="0">
                <a:solidFill>
                  <a:schemeClr val="bg1"/>
                </a:solidFill>
                <a:latin typeface="Corbel" panose="020B0503020204020204" pitchFamily="34" charset="0"/>
              </a:rPr>
              <a:t>COURSERA</a:t>
            </a:r>
            <a:endParaRPr lang="en-US" sz="1200" b="1" spc="-100" baseline="0" dirty="0">
              <a:solidFill>
                <a:schemeClr val="bg1"/>
              </a:solidFill>
              <a:latin typeface="Corbel" panose="020B0503020204020204" pitchFamily="34" charset="0"/>
            </a:endParaRPr>
          </a:p>
        </p:txBody>
      </p:sp>
      <p:sp>
        <p:nvSpPr>
          <p:cNvPr id="5" name="TextBox 4">
            <a:extLst>
              <a:ext uri="{FF2B5EF4-FFF2-40B4-BE49-F238E27FC236}">
                <a16:creationId xmlns:a16="http://schemas.microsoft.com/office/drawing/2014/main" id="{9D4378E9-F7AE-4A10-A310-39949632C885}"/>
              </a:ext>
            </a:extLst>
          </p:cNvPr>
          <p:cNvSpPr txBox="1"/>
          <p:nvPr/>
        </p:nvSpPr>
        <p:spPr>
          <a:xfrm>
            <a:off x="10076156" y="1480739"/>
            <a:ext cx="1882065" cy="1200329"/>
          </a:xfrm>
          <a:prstGeom prst="rect">
            <a:avLst/>
          </a:prstGeom>
          <a:noFill/>
        </p:spPr>
        <p:txBody>
          <a:bodyPr wrap="square" rtlCol="0">
            <a:spAutoFit/>
          </a:bodyPr>
          <a:lstStyle/>
          <a:p>
            <a:r>
              <a:rPr lang="en-US" sz="2400" b="1" dirty="0">
                <a:solidFill>
                  <a:schemeClr val="bg1"/>
                </a:solidFill>
              </a:rPr>
              <a:t>Municipality</a:t>
            </a:r>
          </a:p>
          <a:p>
            <a:r>
              <a:rPr lang="en-US" sz="2400" b="1" dirty="0">
                <a:solidFill>
                  <a:schemeClr val="bg1"/>
                </a:solidFill>
              </a:rPr>
              <a:t>Hospital Bed Count</a:t>
            </a:r>
          </a:p>
        </p:txBody>
      </p:sp>
      <p:sp>
        <p:nvSpPr>
          <p:cNvPr id="16" name="TextBox 15">
            <a:extLst>
              <a:ext uri="{FF2B5EF4-FFF2-40B4-BE49-F238E27FC236}">
                <a16:creationId xmlns:a16="http://schemas.microsoft.com/office/drawing/2014/main" id="{A88BE55A-BE5C-48DA-ADE9-65CFB050F23D}"/>
              </a:ext>
            </a:extLst>
          </p:cNvPr>
          <p:cNvSpPr txBox="1"/>
          <p:nvPr/>
        </p:nvSpPr>
        <p:spPr>
          <a:xfrm>
            <a:off x="10076156" y="4324612"/>
            <a:ext cx="2061099" cy="1200329"/>
          </a:xfrm>
          <a:prstGeom prst="rect">
            <a:avLst/>
          </a:prstGeom>
          <a:noFill/>
        </p:spPr>
        <p:txBody>
          <a:bodyPr wrap="square" rtlCol="0">
            <a:spAutoFit/>
          </a:bodyPr>
          <a:lstStyle/>
          <a:p>
            <a:r>
              <a:rPr lang="en-US" sz="2400" b="1" dirty="0">
                <a:solidFill>
                  <a:schemeClr val="bg1"/>
                </a:solidFill>
              </a:rPr>
              <a:t>County Hospital Bed Count</a:t>
            </a:r>
          </a:p>
        </p:txBody>
      </p:sp>
      <p:pic>
        <p:nvPicPr>
          <p:cNvPr id="12" name="Picture 11">
            <a:extLst>
              <a:ext uri="{FF2B5EF4-FFF2-40B4-BE49-F238E27FC236}">
                <a16:creationId xmlns:a16="http://schemas.microsoft.com/office/drawing/2014/main" id="{BC70BAD6-8DFB-4518-8728-282029604BD0}"/>
              </a:ext>
            </a:extLst>
          </p:cNvPr>
          <p:cNvPicPr/>
          <p:nvPr/>
        </p:nvPicPr>
        <p:blipFill>
          <a:blip r:embed="rId3"/>
          <a:stretch>
            <a:fillRect/>
          </a:stretch>
        </p:blipFill>
        <p:spPr>
          <a:xfrm>
            <a:off x="431799" y="1008000"/>
            <a:ext cx="9286289" cy="2661285"/>
          </a:xfrm>
          <a:prstGeom prst="rect">
            <a:avLst/>
          </a:prstGeom>
        </p:spPr>
      </p:pic>
      <p:pic>
        <p:nvPicPr>
          <p:cNvPr id="13" name="Picture 12">
            <a:extLst>
              <a:ext uri="{FF2B5EF4-FFF2-40B4-BE49-F238E27FC236}">
                <a16:creationId xmlns:a16="http://schemas.microsoft.com/office/drawing/2014/main" id="{73408D11-7430-4D3D-A4D4-3234C38CE3CE}"/>
              </a:ext>
            </a:extLst>
          </p:cNvPr>
          <p:cNvPicPr/>
          <p:nvPr/>
        </p:nvPicPr>
        <p:blipFill>
          <a:blip r:embed="rId4"/>
          <a:stretch>
            <a:fillRect/>
          </a:stretch>
        </p:blipFill>
        <p:spPr>
          <a:xfrm>
            <a:off x="431798" y="3882339"/>
            <a:ext cx="9286289" cy="2661284"/>
          </a:xfrm>
          <a:prstGeom prst="rect">
            <a:avLst/>
          </a:prstGeom>
        </p:spPr>
      </p:pic>
    </p:spTree>
    <p:extLst>
      <p:ext uri="{BB962C8B-B14F-4D97-AF65-F5344CB8AC3E}">
        <p14:creationId xmlns:p14="http://schemas.microsoft.com/office/powerpoint/2010/main" val="4254389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a:lstStyle/>
          <a:p>
            <a:r>
              <a:rPr lang="en-US" dirty="0"/>
              <a:t>K-MEANS CLUSTERING</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9</a:t>
            </a:fld>
            <a:endParaRPr lang="en-US" dirty="0"/>
          </a:p>
        </p:txBody>
      </p:sp>
      <p:sp>
        <p:nvSpPr>
          <p:cNvPr id="14" name="Rectangle 13">
            <a:extLst>
              <a:ext uri="{FF2B5EF4-FFF2-40B4-BE49-F238E27FC236}">
                <a16:creationId xmlns:a16="http://schemas.microsoft.com/office/drawing/2014/main" id="{7759225F-21C1-46A4-84F0-B9C7DCD5E387}"/>
              </a:ext>
            </a:extLst>
          </p:cNvPr>
          <p:cNvSpPr/>
          <p:nvPr/>
        </p:nvSpPr>
        <p:spPr>
          <a:xfrm>
            <a:off x="9951868" y="0"/>
            <a:ext cx="224013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847DC47-A80A-4C6C-B8B4-D6779EA7C4FE}"/>
              </a:ext>
            </a:extLst>
          </p:cNvPr>
          <p:cNvSpPr txBox="1"/>
          <p:nvPr/>
        </p:nvSpPr>
        <p:spPr>
          <a:xfrm>
            <a:off x="10375789" y="336747"/>
            <a:ext cx="1518463" cy="682682"/>
          </a:xfrm>
          <a:prstGeom prst="rect">
            <a:avLst/>
          </a:prstGeom>
          <a:solidFill>
            <a:schemeClr val="tx1"/>
          </a:solidFill>
        </p:spPr>
        <p:txBody>
          <a:bodyPr wrap="square" lIns="0" tIns="36000" rIns="0" bIns="0" rtlCol="0">
            <a:spAutoFit/>
          </a:bodyPr>
          <a:lstStyle/>
          <a:p>
            <a:pPr algn="r"/>
            <a:r>
              <a:rPr lang="en-US" sz="2400" b="1" spc="-100" baseline="0" dirty="0">
                <a:solidFill>
                  <a:schemeClr val="bg1"/>
                </a:solidFill>
                <a:latin typeface="Corbel" panose="020B0503020204020204" pitchFamily="34" charset="0"/>
              </a:rPr>
              <a:t>CAPSTONE</a:t>
            </a:r>
          </a:p>
          <a:p>
            <a:pPr algn="r"/>
            <a:r>
              <a:rPr lang="en-US" b="1" spc="-100" baseline="0" dirty="0">
                <a:solidFill>
                  <a:schemeClr val="bg1"/>
                </a:solidFill>
                <a:latin typeface="Corbel" panose="020B0503020204020204" pitchFamily="34" charset="0"/>
              </a:rPr>
              <a:t>COURSERA</a:t>
            </a:r>
            <a:endParaRPr lang="en-US" sz="1200" b="1" spc="-100" baseline="0" dirty="0">
              <a:solidFill>
                <a:schemeClr val="bg1"/>
              </a:solidFill>
              <a:latin typeface="Corbel" panose="020B0503020204020204" pitchFamily="34" charset="0"/>
            </a:endParaRPr>
          </a:p>
        </p:txBody>
      </p:sp>
      <p:sp>
        <p:nvSpPr>
          <p:cNvPr id="5" name="TextBox 4">
            <a:extLst>
              <a:ext uri="{FF2B5EF4-FFF2-40B4-BE49-F238E27FC236}">
                <a16:creationId xmlns:a16="http://schemas.microsoft.com/office/drawing/2014/main" id="{9D4378E9-F7AE-4A10-A310-39949632C885}"/>
              </a:ext>
            </a:extLst>
          </p:cNvPr>
          <p:cNvSpPr txBox="1"/>
          <p:nvPr/>
        </p:nvSpPr>
        <p:spPr>
          <a:xfrm>
            <a:off x="4980372" y="1449564"/>
            <a:ext cx="3524434" cy="830997"/>
          </a:xfrm>
          <a:prstGeom prst="rect">
            <a:avLst/>
          </a:prstGeom>
          <a:noFill/>
        </p:spPr>
        <p:txBody>
          <a:bodyPr wrap="square" rtlCol="0">
            <a:spAutoFit/>
          </a:bodyPr>
          <a:lstStyle/>
          <a:p>
            <a:r>
              <a:rPr lang="en-US" sz="2400" b="1" dirty="0"/>
              <a:t>Elbow Method – Parameter Optimization</a:t>
            </a:r>
          </a:p>
        </p:txBody>
      </p:sp>
      <p:pic>
        <p:nvPicPr>
          <p:cNvPr id="17" name="Picture 16">
            <a:extLst>
              <a:ext uri="{FF2B5EF4-FFF2-40B4-BE49-F238E27FC236}">
                <a16:creationId xmlns:a16="http://schemas.microsoft.com/office/drawing/2014/main" id="{F238C0C7-4B31-4099-A1B7-EDB4962F9DA9}"/>
              </a:ext>
            </a:extLst>
          </p:cNvPr>
          <p:cNvPicPr/>
          <p:nvPr/>
        </p:nvPicPr>
        <p:blipFill>
          <a:blip r:embed="rId3"/>
          <a:stretch>
            <a:fillRect/>
          </a:stretch>
        </p:blipFill>
        <p:spPr>
          <a:xfrm>
            <a:off x="571768" y="1134976"/>
            <a:ext cx="4213296" cy="2913242"/>
          </a:xfrm>
          <a:prstGeom prst="rect">
            <a:avLst/>
          </a:prstGeom>
          <a:ln w="38100">
            <a:solidFill>
              <a:schemeClr val="tx1"/>
            </a:solidFill>
          </a:ln>
          <a:effectLst>
            <a:outerShdw blurRad="63500" sx="102000" sy="102000" algn="ctr" rotWithShape="0">
              <a:prstClr val="black">
                <a:alpha val="40000"/>
              </a:prstClr>
            </a:outerShdw>
          </a:effectLst>
        </p:spPr>
      </p:pic>
      <p:pic>
        <p:nvPicPr>
          <p:cNvPr id="18" name="Picture 17">
            <a:extLst>
              <a:ext uri="{FF2B5EF4-FFF2-40B4-BE49-F238E27FC236}">
                <a16:creationId xmlns:a16="http://schemas.microsoft.com/office/drawing/2014/main" id="{74C60A13-D4CE-4391-ADF5-1F8A48C64D40}"/>
              </a:ext>
            </a:extLst>
          </p:cNvPr>
          <p:cNvPicPr/>
          <p:nvPr/>
        </p:nvPicPr>
        <p:blipFill>
          <a:blip r:embed="rId4"/>
          <a:stretch>
            <a:fillRect/>
          </a:stretch>
        </p:blipFill>
        <p:spPr>
          <a:xfrm>
            <a:off x="4980372" y="3103116"/>
            <a:ext cx="4741601" cy="3322884"/>
          </a:xfrm>
          <a:prstGeom prst="rect">
            <a:avLst/>
          </a:prstGeom>
          <a:ln w="38100">
            <a:solidFill>
              <a:schemeClr val="tx1"/>
            </a:solidFill>
          </a:ln>
          <a:effectLst>
            <a:outerShdw blurRad="63500" sx="102000" sy="102000" algn="ctr" rotWithShape="0">
              <a:prstClr val="black">
                <a:alpha val="40000"/>
              </a:prstClr>
            </a:outerShdw>
          </a:effectLst>
        </p:spPr>
      </p:pic>
      <p:sp>
        <p:nvSpPr>
          <p:cNvPr id="19" name="TextBox 18">
            <a:extLst>
              <a:ext uri="{FF2B5EF4-FFF2-40B4-BE49-F238E27FC236}">
                <a16:creationId xmlns:a16="http://schemas.microsoft.com/office/drawing/2014/main" id="{8543B460-2143-462C-B10E-D28CC27874CE}"/>
              </a:ext>
            </a:extLst>
          </p:cNvPr>
          <p:cNvSpPr txBox="1"/>
          <p:nvPr/>
        </p:nvSpPr>
        <p:spPr>
          <a:xfrm>
            <a:off x="2723965" y="4764558"/>
            <a:ext cx="2061099" cy="830997"/>
          </a:xfrm>
          <a:prstGeom prst="rect">
            <a:avLst/>
          </a:prstGeom>
          <a:noFill/>
        </p:spPr>
        <p:txBody>
          <a:bodyPr wrap="square" rtlCol="0">
            <a:spAutoFit/>
          </a:bodyPr>
          <a:lstStyle/>
          <a:p>
            <a:pPr algn="r"/>
            <a:r>
              <a:rPr lang="en-US" sz="2400" b="1" dirty="0"/>
              <a:t>Centroid Locations</a:t>
            </a:r>
          </a:p>
        </p:txBody>
      </p:sp>
    </p:spTree>
    <p:extLst>
      <p:ext uri="{BB962C8B-B14F-4D97-AF65-F5344CB8AC3E}">
        <p14:creationId xmlns:p14="http://schemas.microsoft.com/office/powerpoint/2010/main" val="3705967521"/>
      </p:ext>
    </p:extLst>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7328976_Minimalist presentation_RVA_v4" id="{DA616D2A-CFEC-48D2-90FC-DF66CF8D2F8A}" vid="{8F2838F8-33B8-457C-9B19-1E5863B0E0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7323504-CBC8-4A2F-BF86-8DF0D94D4A3D}">
  <ds:schemaRefs>
    <ds:schemaRef ds:uri="http://schemas.microsoft.com/sharepoint/v3/contenttype/forms"/>
  </ds:schemaRefs>
</ds:datastoreItem>
</file>

<file path=customXml/itemProps2.xml><?xml version="1.0" encoding="utf-8"?>
<ds:datastoreItem xmlns:ds="http://schemas.openxmlformats.org/officeDocument/2006/customXml" ds:itemID="{853D8350-BC36-420E-83B3-2CFFF4E97F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6100F67-BC3D-46B4-8D39-802DC9D7F2E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Minimalist presentation</Template>
  <TotalTime>0</TotalTime>
  <Words>921</Words>
  <Application>Microsoft Office PowerPoint</Application>
  <PresentationFormat>Widescreen</PresentationFormat>
  <Paragraphs>168</Paragraphs>
  <Slides>17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Corbel</vt:lpstr>
      <vt:lpstr>Times New Roman</vt:lpstr>
      <vt:lpstr>Wingdings</vt:lpstr>
      <vt:lpstr>Office Theme</vt:lpstr>
      <vt:lpstr>Pennsylvania PREPAREDNESS LEVEL for a pandemic</vt:lpstr>
      <vt:lpstr>Presentation Outline</vt:lpstr>
      <vt:lpstr>INTRODUCTION</vt:lpstr>
      <vt:lpstr>DATA</vt:lpstr>
      <vt:lpstr>METHODOLOGY</vt:lpstr>
      <vt:lpstr>DATA COLLECTION</vt:lpstr>
      <vt:lpstr>Exploratory data analysis</vt:lpstr>
      <vt:lpstr>Exploratory data analysis</vt:lpstr>
      <vt:lpstr>K-MEANS CLUSTERING</vt:lpstr>
      <vt:lpstr>K-MEANS CLUSTERING</vt:lpstr>
      <vt:lpstr>RESULTS || CLUSTER ANALYSIS</vt:lpstr>
      <vt:lpstr>RESULTS || CLUSTER ANALYSIS</vt:lpstr>
      <vt:lpstr>RESULTS || WITHOUT HOSPITAL</vt:lpstr>
      <vt:lpstr>DISCUSSION</vt:lpstr>
      <vt:lpstr>IMPROVEMENT SCOPE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2020-04-26T21:20:10Z</dcterms:created>
  <dcterms:modified xsi:type="dcterms:W3CDTF">2020-04-26T22:48:05Z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